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3" r:id="rId4"/>
    <p:sldId id="262" r:id="rId5"/>
    <p:sldId id="275" r:id="rId6"/>
    <p:sldId id="280" r:id="rId7"/>
    <p:sldId id="259" r:id="rId8"/>
    <p:sldId id="315" r:id="rId9"/>
    <p:sldId id="304" r:id="rId10"/>
    <p:sldId id="305" r:id="rId11"/>
    <p:sldId id="306" r:id="rId12"/>
    <p:sldId id="316" r:id="rId13"/>
    <p:sldId id="282" r:id="rId14"/>
    <p:sldId id="287" r:id="rId15"/>
    <p:sldId id="288" r:id="rId16"/>
    <p:sldId id="281" r:id="rId17"/>
    <p:sldId id="283" r:id="rId18"/>
    <p:sldId id="289" r:id="rId19"/>
    <p:sldId id="290" r:id="rId20"/>
    <p:sldId id="314" r:id="rId21"/>
    <p:sldId id="284" r:id="rId22"/>
    <p:sldId id="291" r:id="rId23"/>
    <p:sldId id="285" r:id="rId24"/>
    <p:sldId id="292" r:id="rId25"/>
    <p:sldId id="317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19" r:id="rId38"/>
    <p:sldId id="325" r:id="rId39"/>
    <p:sldId id="318" r:id="rId40"/>
    <p:sldId id="307" r:id="rId41"/>
    <p:sldId id="308" r:id="rId42"/>
    <p:sldId id="309" r:id="rId43"/>
    <p:sldId id="310" r:id="rId44"/>
    <p:sldId id="311" r:id="rId45"/>
    <p:sldId id="313" r:id="rId46"/>
    <p:sldId id="312" r:id="rId47"/>
    <p:sldId id="320" r:id="rId48"/>
    <p:sldId id="322" r:id="rId49"/>
    <p:sldId id="323" r:id="rId50"/>
    <p:sldId id="321" r:id="rId51"/>
    <p:sldId id="261" r:id="rId52"/>
    <p:sldId id="286" r:id="rId53"/>
    <p:sldId id="265" r:id="rId54"/>
  </p:sldIdLst>
  <p:sldSz cx="18288000" cy="10287000"/>
  <p:notesSz cx="6858000" cy="9144000"/>
  <p:embeddedFontLst>
    <p:embeddedFont>
      <p:font typeface="Arita Dotum Medium" panose="020B0600000101010101" charset="-127"/>
      <p:regular r:id="rId56"/>
    </p:embeddedFont>
    <p:embeddedFont>
      <p:font typeface="Arita Dotum Semi-Bold" panose="020B0600000101010101" charset="-127"/>
      <p:regular r:id="rId57"/>
    </p:embeddedFont>
    <p:embeddedFont>
      <p:font typeface="Nanum Myeongjo Bold" panose="020B0600000101010101" charset="-127"/>
      <p:regular r:id="rId58"/>
    </p:embeddedFont>
    <p:embeddedFont>
      <p:font typeface="Source Han Sans KR Normal" panose="020B0600000101010101" charset="-127"/>
      <p:regular r:id="rId59"/>
    </p:embeddedFont>
    <p:embeddedFont>
      <p:font typeface="맑은 고딕" panose="020B0503020000020004" pitchFamily="50" charset="-127"/>
      <p:regular r:id="rId60"/>
      <p:bold r:id="rId61"/>
      <p:italic r:id="rId62"/>
      <p:boldItalic r:id="rId63"/>
    </p:embeddedFont>
    <p:embeddedFont>
      <p:font typeface="Arita Dotum Bold" panose="020B0600000101010101" charset="-127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6EE"/>
    <a:srgbClr val="013927"/>
    <a:srgbClr val="41BFB3"/>
    <a:srgbClr val="2A8C82"/>
    <a:srgbClr val="275950"/>
    <a:srgbClr val="F2E3D5"/>
    <a:srgbClr val="9BF2EA"/>
    <a:srgbClr val="F79443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264" autoAdjust="0"/>
  </p:normalViewPr>
  <p:slideViewPr>
    <p:cSldViewPr>
      <p:cViewPr varScale="1">
        <p:scale>
          <a:sx n="69" d="100"/>
          <a:sy n="69" d="100"/>
        </p:scale>
        <p:origin x="84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71DE2-6313-469B-9FD9-74AD6455D209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A8703-700A-4D79-910A-AC6D712A8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37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A8703-700A-4D79-910A-AC6D712A88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01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37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41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7.sv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41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5.png"/><Relationship Id="rId7" Type="http://schemas.openxmlformats.org/officeDocument/2006/relationships/image" Target="../media/image12.sv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41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3.png"/><Relationship Id="rId5" Type="http://schemas.openxmlformats.org/officeDocument/2006/relationships/image" Target="../media/image37.sv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41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22.sv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41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415432"/>
            <a:ext cx="1332592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3999" spc="-119" dirty="0" smtClean="0">
                <a:solidFill>
                  <a:srgbClr val="FCFEF1"/>
                </a:solidFill>
                <a:ea typeface="Arita Dotum Medium"/>
              </a:rPr>
              <a:t> </a:t>
            </a:r>
            <a:r>
              <a:rPr lang="en-US" altLang="ko-KR" sz="3999" spc="-119" dirty="0" smtClean="0">
                <a:solidFill>
                  <a:srgbClr val="FCFEF1"/>
                </a:solidFill>
                <a:ea typeface="Arita Dotum Medium"/>
              </a:rPr>
              <a:t>- </a:t>
            </a:r>
            <a:r>
              <a:rPr lang="ko-KR" altLang="en-US" sz="3999" spc="-119" dirty="0" smtClean="0">
                <a:solidFill>
                  <a:srgbClr val="FCFEF1"/>
                </a:solidFill>
                <a:ea typeface="Arita Dotum Medium"/>
              </a:rPr>
              <a:t>웹사이트개발과정</a:t>
            </a:r>
            <a:endParaRPr lang="en-US" sz="3999" spc="-119" dirty="0">
              <a:solidFill>
                <a:srgbClr val="FCFEF1"/>
              </a:solidFill>
              <a:ea typeface="Arita Dotum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332140"/>
            <a:ext cx="13325922" cy="19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50"/>
              </a:lnSpc>
            </a:pPr>
            <a:r>
              <a:rPr lang="en-US" sz="13500" spc="-472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STORE </a:t>
            </a:r>
            <a:r>
              <a:rPr lang="ko-KR" altLang="en-US" sz="13500" spc="-472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관리 시스템</a:t>
            </a:r>
            <a:r>
              <a:rPr lang="en-US" sz="13500" spc="-472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endParaRPr lang="en-US" sz="13500" spc="-472" dirty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4020079"/>
            <a:chOff x="0" y="0"/>
            <a:chExt cx="24384000" cy="536010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837" t="63370" b="5251"/>
            <a:stretch>
              <a:fillRect/>
            </a:stretch>
          </p:blipFill>
          <p:spPr>
            <a:xfrm>
              <a:off x="0" y="0"/>
              <a:ext cx="24384000" cy="536010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4406870"/>
            <a:ext cx="16374530" cy="5025749"/>
            <a:chOff x="0" y="99102"/>
            <a:chExt cx="21832710" cy="6701003"/>
          </a:xfrm>
        </p:grpSpPr>
        <p:sp>
          <p:nvSpPr>
            <p:cNvPr id="7" name="TextBox 7"/>
            <p:cNvSpPr txBox="1"/>
            <p:nvPr/>
          </p:nvSpPr>
          <p:spPr>
            <a:xfrm>
              <a:off x="18725851" y="5703223"/>
              <a:ext cx="3106859" cy="109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28"/>
                </a:lnSpc>
              </a:pPr>
              <a:endParaRPr dirty="0" smtClean="0">
                <a:latin typeface="Arita Dotum Semi-Bold" panose="020B0600000101010101" charset="-127"/>
                <a:ea typeface="Arita Dotum Semi-Bold" panose="020B0600000101010101" charset="-127"/>
              </a:endParaRPr>
            </a:p>
            <a:p>
              <a:pPr marL="0" lvl="0" indent="0">
                <a:lnSpc>
                  <a:spcPts val="2128"/>
                </a:lnSpc>
              </a:pPr>
              <a:r>
                <a:rPr lang="en-US" sz="3000" u="none" dirty="0" smtClean="0">
                  <a:solidFill>
                    <a:srgbClr val="FCFEF1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2</a:t>
              </a:r>
              <a:r>
                <a:rPr lang="ko-KR" altLang="en-US" sz="3000" u="none" dirty="0" smtClean="0">
                  <a:solidFill>
                    <a:srgbClr val="FCFEF1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팀</a:t>
              </a:r>
              <a:endParaRPr lang="en-US" sz="3000" u="none" dirty="0" smtClean="0">
                <a:solidFill>
                  <a:srgbClr val="FCFEF1"/>
                </a:solidFill>
                <a:latin typeface="Arita Dotum Semi-Bold" panose="020B0600000101010101" charset="-127"/>
                <a:ea typeface="Arita Dotum Semi-Bold" panose="020B0600000101010101" charset="-127"/>
              </a:endParaRPr>
            </a:p>
            <a:p>
              <a:pPr marL="0" lvl="0" indent="0">
                <a:lnSpc>
                  <a:spcPts val="2128"/>
                </a:lnSpc>
              </a:pPr>
              <a:endParaRPr lang="en-US" sz="2661" u="none" dirty="0">
                <a:solidFill>
                  <a:srgbClr val="FCFEF1"/>
                </a:solidFill>
                <a:latin typeface="Arita Dotum Semi-Bold" panose="020B0600000101010101" charset="-127"/>
                <a:ea typeface="Arita Dotum Semi-Bold" panose="020B0600000101010101" charset="-127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99102"/>
              <a:ext cx="550390" cy="55039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1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22730" tIns="22730" rIns="22730" bIns="22730" rtlCol="0" anchor="ctr"/>
              <a:lstStyle/>
              <a:p>
                <a:pPr algn="ctr">
                  <a:lnSpc>
                    <a:spcPts val="1694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42244" y="196815"/>
              <a:ext cx="265902" cy="354966"/>
            </a:xfrm>
            <a:custGeom>
              <a:avLst/>
              <a:gdLst/>
              <a:ahLst/>
              <a:cxnLst/>
              <a:rect l="l" t="t" r="r" b="b"/>
              <a:pathLst>
                <a:path w="265902" h="354966">
                  <a:moveTo>
                    <a:pt x="0" y="0"/>
                  </a:moveTo>
                  <a:lnTo>
                    <a:pt x="265902" y="0"/>
                  </a:lnTo>
                  <a:lnTo>
                    <a:pt x="265902" y="354965"/>
                  </a:lnTo>
                  <a:lnTo>
                    <a:pt x="0" y="354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그룹 17"/>
          <p:cNvGrpSpPr/>
          <p:nvPr/>
        </p:nvGrpSpPr>
        <p:grpSpPr>
          <a:xfrm>
            <a:off x="15073086" y="9382129"/>
            <a:ext cx="7877538" cy="461044"/>
            <a:chOff x="1028700" y="8879473"/>
            <a:chExt cx="6675567" cy="307777"/>
          </a:xfrm>
        </p:grpSpPr>
        <p:sp>
          <p:nvSpPr>
            <p:cNvPr id="12" name="TextBox 12"/>
            <p:cNvSpPr txBox="1"/>
            <p:nvPr/>
          </p:nvSpPr>
          <p:spPr>
            <a:xfrm>
              <a:off x="1028700" y="8879473"/>
              <a:ext cx="3438588" cy="307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ko-KR" altLang="en-US" sz="2200" spc="-66" dirty="0" smtClean="0">
                  <a:solidFill>
                    <a:srgbClr val="FCFEF1"/>
                  </a:solidFill>
                  <a:latin typeface="Arita Dotum Semi-Bold"/>
                  <a:ea typeface="Arita Dotum Semi-Bold"/>
                </a:rPr>
                <a:t>발표자  </a:t>
              </a:r>
              <a:r>
                <a:rPr lang="en-US" sz="2200" spc="-66" dirty="0" smtClean="0">
                  <a:solidFill>
                    <a:srgbClr val="FCFEF1"/>
                  </a:solidFill>
                  <a:latin typeface="Arita Dotum Semi-Bold"/>
                  <a:ea typeface="Arita Dotum Semi-Bold"/>
                </a:rPr>
                <a:t>:</a:t>
              </a:r>
              <a:endParaRPr lang="en-US" sz="2200" spc="-66" dirty="0">
                <a:solidFill>
                  <a:srgbClr val="FCFEF1"/>
                </a:solidFill>
                <a:latin typeface="Arita Dotum Semi-Bold"/>
                <a:ea typeface="Arita Dotum Semi-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40603" y="8879473"/>
              <a:ext cx="5663664" cy="307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ko-KR" altLang="en-US" sz="2200" spc="-66" dirty="0" smtClean="0">
                  <a:solidFill>
                    <a:srgbClr val="FCFEF1"/>
                  </a:solidFill>
                  <a:latin typeface="Arita Dotum Semi-Bold" panose="020B0600000101010101" charset="-127"/>
                  <a:ea typeface="Arita Dotum Semi-Bold" panose="020B0600000101010101" charset="-127"/>
                </a:rPr>
                <a:t>신선호</a:t>
              </a:r>
              <a:endParaRPr lang="en-US" sz="2200" spc="-66" dirty="0">
                <a:solidFill>
                  <a:srgbClr val="FCFEF1"/>
                </a:solidFill>
                <a:latin typeface="Arita Dotum Semi-Bold" panose="020B0600000101010101" charset="-127"/>
                <a:ea typeface="Arita Dotum Semi-Bold" panose="020B0600000101010101" charset="-127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663306" y="7672607"/>
            <a:ext cx="2595994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39"/>
              </a:lnSpc>
            </a:pPr>
            <a:r>
              <a:rPr lang="en-US" sz="2199" spc="-65" dirty="0" smtClean="0">
                <a:solidFill>
                  <a:srgbClr val="FCFEF1"/>
                </a:solidFill>
                <a:latin typeface="Arita Dotum Semi-Bold"/>
                <a:ea typeface="Arita Dotum Semi-Bold"/>
              </a:rPr>
              <a:t>2024년 02월 23일</a:t>
            </a:r>
            <a:endParaRPr lang="en-US" sz="2199" spc="-65" dirty="0">
              <a:solidFill>
                <a:srgbClr val="FCFEF1"/>
              </a:solidFill>
              <a:latin typeface="Arita Dotum Semi-Bold"/>
              <a:ea typeface="Arita Dotum Semi-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028700" y="8452835"/>
            <a:ext cx="16230600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6078200" y="531526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1610" y="2705100"/>
            <a:ext cx="8856189" cy="7077075"/>
            <a:chOff x="419586" y="2705100"/>
            <a:chExt cx="8191014" cy="7077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587" y="2705100"/>
              <a:ext cx="8191013" cy="43529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586" y="7058025"/>
              <a:ext cx="8191013" cy="2724150"/>
            </a:xfrm>
            <a:prstGeom prst="rect">
              <a:avLst/>
            </a:prstGeom>
          </p:spPr>
        </p:pic>
      </p:grpSp>
      <p:sp>
        <p:nvSpPr>
          <p:cNvPr id="12" name="TextBox 58"/>
          <p:cNvSpPr txBox="1"/>
          <p:nvPr/>
        </p:nvSpPr>
        <p:spPr>
          <a:xfrm>
            <a:off x="412932" y="1511032"/>
            <a:ext cx="641011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메인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Page(2)</a:t>
            </a:r>
          </a:p>
          <a:p>
            <a:pPr>
              <a:lnSpc>
                <a:spcPts val="7200"/>
              </a:lnSpc>
            </a:pPr>
            <a:endParaRPr lang="en-US" sz="6000" spc="-210" dirty="0">
              <a:solidFill>
                <a:srgbClr val="013927"/>
              </a:solidFill>
              <a:ea typeface="Arita Dotum 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05100"/>
            <a:ext cx="8686800" cy="70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6140068" y="518824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1" name="TextBox 58"/>
          <p:cNvSpPr txBox="1"/>
          <p:nvPr/>
        </p:nvSpPr>
        <p:spPr>
          <a:xfrm>
            <a:off x="341391" y="1333500"/>
            <a:ext cx="6410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메인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Page(3)_</a:t>
            </a: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6000" spc="-210" dirty="0">
              <a:solidFill>
                <a:srgbClr val="013927"/>
              </a:solidFill>
              <a:ea typeface="Arita Dotum Bold"/>
            </a:endParaRPr>
          </a:p>
        </p:txBody>
      </p:sp>
      <p:pic>
        <p:nvPicPr>
          <p:cNvPr id="12" name="0904C5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2932" y="2400300"/>
            <a:ext cx="17494068" cy="75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0" y="9258300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487400" y="4549562"/>
            <a:ext cx="2667000" cy="3740149"/>
          </a:xfrm>
          <a:custGeom>
            <a:avLst/>
            <a:gdLst/>
            <a:ahLst/>
            <a:cxnLst/>
            <a:rect l="l" t="t" r="r" b="b"/>
            <a:pathLst>
              <a:path w="922426" h="2158870">
                <a:moveTo>
                  <a:pt x="0" y="0"/>
                </a:moveTo>
                <a:lnTo>
                  <a:pt x="922426" y="0"/>
                </a:lnTo>
                <a:lnTo>
                  <a:pt x="922426" y="2158870"/>
                </a:lnTo>
                <a:lnTo>
                  <a:pt x="0" y="2158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154400" y="422246"/>
            <a:ext cx="14621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FCFEF1"/>
                </a:solidFill>
                <a:ea typeface="Arita Dotum Semi-Bold"/>
              </a:rPr>
              <a:t>프로젝트</a:t>
            </a:r>
            <a:r>
              <a:rPr lang="en-US" sz="1798" spc="-80" dirty="0">
                <a:solidFill>
                  <a:srgbClr val="FCFEF1"/>
                </a:solidFill>
                <a:ea typeface="Arita Dotum Semi-Bold"/>
              </a:rPr>
              <a:t> </a:t>
            </a:r>
            <a:r>
              <a:rPr lang="ko-KR" altLang="en-US" sz="1798" spc="-80" dirty="0" smtClean="0">
                <a:solidFill>
                  <a:srgbClr val="FCFEF1"/>
                </a:solidFill>
                <a:ea typeface="Arita Dotum Semi-Bold"/>
              </a:rPr>
              <a:t>결과</a:t>
            </a:r>
            <a:endParaRPr lang="en-US" sz="1798" spc="-80" dirty="0">
              <a:solidFill>
                <a:srgbClr val="FCFEF1"/>
              </a:solidFill>
              <a:ea typeface="Arita Dotum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5170" y="9584016"/>
            <a:ext cx="221027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</a:pPr>
            <a:r>
              <a:rPr lang="en-US" sz="1800" spc="-89">
                <a:solidFill>
                  <a:srgbClr val="FCFEF1"/>
                </a:solidFill>
                <a:ea typeface="Arita Dotum Semi-Bold"/>
                <a:hlinkClick r:id="rId6" action="ppaction://hlinksldjump"/>
              </a:rPr>
              <a:t>목차 페이지로 돌아가기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035087"/>
            <a:ext cx="5372100" cy="1448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ko-KR" altLang="en-US" sz="9999" spc="-349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회원가입</a:t>
            </a:r>
            <a:endParaRPr lang="en-US" sz="9999" spc="-349" dirty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43276" y="6356388"/>
            <a:ext cx="454294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9"/>
              </a:lnSpc>
            </a:pPr>
            <a:r>
              <a:rPr lang="en-US" altLang="ko-KR" sz="2500" spc="-87" dirty="0" smtClean="0">
                <a:solidFill>
                  <a:srgbClr val="FCFEF1"/>
                </a:solidFill>
                <a:latin typeface="Arita Dotum Medium"/>
                <a:ea typeface="Arita Dotum Medium"/>
              </a:rPr>
              <a:t>- CRUD</a:t>
            </a:r>
            <a:endParaRPr lang="en-US" sz="2500" spc="-87" dirty="0">
              <a:solidFill>
                <a:srgbClr val="FCFEF1"/>
              </a:solidFill>
              <a:latin typeface="Arita Dotum Medium"/>
              <a:ea typeface="Arita Dotum Medium"/>
            </a:endParaRPr>
          </a:p>
        </p:txBody>
      </p:sp>
      <p:sp>
        <p:nvSpPr>
          <p:cNvPr id="21" name="Freeform 26"/>
          <p:cNvSpPr/>
          <p:nvPr/>
        </p:nvSpPr>
        <p:spPr>
          <a:xfrm>
            <a:off x="8915400" y="1995842"/>
            <a:ext cx="2971800" cy="3532252"/>
          </a:xfrm>
          <a:custGeom>
            <a:avLst/>
            <a:gdLst/>
            <a:ahLst/>
            <a:cxnLst/>
            <a:rect l="l" t="t" r="r" b="b"/>
            <a:pathLst>
              <a:path w="1592308" h="1459133">
                <a:moveTo>
                  <a:pt x="0" y="0"/>
                </a:moveTo>
                <a:lnTo>
                  <a:pt x="1592308" y="0"/>
                </a:lnTo>
                <a:lnTo>
                  <a:pt x="1592308" y="1459133"/>
                </a:lnTo>
                <a:lnTo>
                  <a:pt x="0" y="1459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7628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42789" y="1474587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회원가입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089147" y="576135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(Create)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5" y="2552700"/>
            <a:ext cx="16652894" cy="74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49978" y="1574423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회원가입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altLang="ko-KR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2" y="2781300"/>
            <a:ext cx="16468518" cy="7086600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4948403" y="565227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(Create)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2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844242"/>
            <a:ext cx="7310112" cy="30612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26" y="5905500"/>
            <a:ext cx="7310113" cy="3642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844242"/>
            <a:ext cx="8001000" cy="6703949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14577342" y="549355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(Create)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4" name="TextBox 58"/>
          <p:cNvSpPr txBox="1"/>
          <p:nvPr/>
        </p:nvSpPr>
        <p:spPr>
          <a:xfrm>
            <a:off x="997226" y="1553170"/>
            <a:ext cx="65625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회원가입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(3)_</a:t>
            </a:r>
            <a:r>
              <a:rPr lang="en-US" altLang="ko-KR" sz="6000" spc="-210" dirty="0" err="1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css</a:t>
            </a:r>
            <a:endParaRPr lang="en-US" altLang="ko-KR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01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928191"/>
            <a:ext cx="9982200" cy="7698582"/>
          </a:xfrm>
          <a:prstGeom prst="rect">
            <a:avLst/>
          </a:prstGeom>
        </p:spPr>
      </p:pic>
      <p:sp>
        <p:nvSpPr>
          <p:cNvPr id="12" name="TextBox 58"/>
          <p:cNvSpPr txBox="1"/>
          <p:nvPr/>
        </p:nvSpPr>
        <p:spPr>
          <a:xfrm>
            <a:off x="990600" y="1943100"/>
            <a:ext cx="5791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회원가입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(4)</a:t>
            </a:r>
          </a:p>
          <a:p>
            <a:pPr>
              <a:lnSpc>
                <a:spcPts val="7200"/>
              </a:lnSpc>
            </a:pP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_</a:t>
            </a: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altLang="ko-KR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4073759" y="589112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(Create)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1027043" y="1555094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고객 조회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04" y="2781300"/>
            <a:ext cx="7822096" cy="7036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781300"/>
            <a:ext cx="8305800" cy="7036226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15011400" y="573577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(Read)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6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42" y="2628900"/>
            <a:ext cx="15736958" cy="7162800"/>
          </a:xfrm>
          <a:prstGeom prst="rect">
            <a:avLst/>
          </a:prstGeom>
        </p:spPr>
      </p:pic>
      <p:sp>
        <p:nvSpPr>
          <p:cNvPr id="11" name="TextBox 58"/>
          <p:cNvSpPr txBox="1"/>
          <p:nvPr/>
        </p:nvSpPr>
        <p:spPr>
          <a:xfrm>
            <a:off x="1027043" y="1555094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고객 조회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4577342" y="549355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(Read)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2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43" y="2705100"/>
            <a:ext cx="13676244" cy="7086600"/>
          </a:xfrm>
          <a:prstGeom prst="rect">
            <a:avLst/>
          </a:prstGeom>
        </p:spPr>
      </p:pic>
      <p:sp>
        <p:nvSpPr>
          <p:cNvPr id="11" name="TextBox 58"/>
          <p:cNvSpPr txBox="1"/>
          <p:nvPr/>
        </p:nvSpPr>
        <p:spPr>
          <a:xfrm>
            <a:off x="1027043" y="1555094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고객 조회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(3)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2516629" y="640079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(Read)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8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248"/>
              </p:ext>
            </p:extLst>
          </p:nvPr>
        </p:nvGraphicFramePr>
        <p:xfrm>
          <a:off x="8229600" y="2043977"/>
          <a:ext cx="9029701" cy="5614125"/>
        </p:xfrm>
        <a:graphic>
          <a:graphicData uri="http://schemas.openxmlformats.org/drawingml/2006/table">
            <a:tbl>
              <a:tblPr/>
              <a:tblGrid>
                <a:gridCol w="1255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2825"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en-US" sz="3500" b="1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01.</a:t>
                      </a:r>
                      <a:endParaRPr lang="en-US" sz="3500" b="1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en-US" sz="3500" spc="-65" dirty="0" err="1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프로젝트</a:t>
                      </a:r>
                      <a:r>
                        <a:rPr lang="en-US" sz="3500" spc="-65" dirty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 </a:t>
                      </a:r>
                      <a:r>
                        <a:rPr lang="en-US" sz="3500" spc="-65" dirty="0" err="1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개요</a:t>
                      </a:r>
                      <a:endParaRPr lang="en-US" sz="3500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2825"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en-US" sz="3500" b="1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02.</a:t>
                      </a:r>
                      <a:endParaRPr lang="en-US" sz="3500" b="1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ko-KR" altLang="en-US" sz="3500" spc="-65" dirty="0" err="1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팀원소개</a:t>
                      </a:r>
                      <a:r>
                        <a:rPr lang="ko-KR" altLang="en-US" sz="3500" spc="-65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 및 역할</a:t>
                      </a:r>
                      <a:endParaRPr lang="en-US" sz="3500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2825"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en-US" sz="3500" b="1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03</a:t>
                      </a:r>
                      <a:r>
                        <a:rPr lang="en-US" sz="3500" b="1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.</a:t>
                      </a:r>
                      <a:endParaRPr lang="en-US" sz="3500" b="1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en-US" sz="3500" spc="-65" dirty="0" err="1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프로젝트</a:t>
                      </a:r>
                      <a:r>
                        <a:rPr lang="en-US" sz="3500" spc="-65" dirty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 </a:t>
                      </a:r>
                      <a:r>
                        <a:rPr lang="ko-KR" altLang="en-US" sz="3500" spc="-65" dirty="0" err="1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진행일정</a:t>
                      </a:r>
                      <a:endParaRPr lang="en-US" sz="3500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2825"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en-US" sz="3500" b="1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04</a:t>
                      </a:r>
                      <a:r>
                        <a:rPr lang="en-US" sz="3500" b="1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.</a:t>
                      </a:r>
                      <a:endParaRPr lang="en-US" sz="3500" b="1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en-US" sz="3500" spc="-65" dirty="0" err="1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프로젝트</a:t>
                      </a:r>
                      <a:r>
                        <a:rPr lang="en-US" sz="3500" spc="-65" dirty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 </a:t>
                      </a:r>
                      <a:r>
                        <a:rPr lang="ko-KR" altLang="en-US" sz="3500" spc="-65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결과</a:t>
                      </a:r>
                      <a:r>
                        <a:rPr lang="en-US" altLang="ko-KR" sz="3500" spc="-65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(CRUD)</a:t>
                      </a:r>
                      <a:endParaRPr lang="en-US" sz="3500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2825"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en-US" sz="3500" b="1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05.</a:t>
                      </a:r>
                      <a:endParaRPr lang="en-US" sz="3500" b="1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r>
                        <a:rPr lang="en-US" sz="3500" spc="-65" dirty="0" err="1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프로젝트</a:t>
                      </a:r>
                      <a:r>
                        <a:rPr lang="en-US" sz="3500" spc="-65" dirty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 </a:t>
                      </a:r>
                      <a:r>
                        <a:rPr lang="ko-KR" altLang="en-US" sz="3500" spc="-65" dirty="0" smtClean="0">
                          <a:solidFill>
                            <a:srgbClr val="013927"/>
                          </a:solidFill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회고</a:t>
                      </a:r>
                      <a:endParaRPr lang="en-US" altLang="ko-KR" sz="3500" spc="-65" dirty="0" smtClean="0">
                        <a:solidFill>
                          <a:srgbClr val="013927"/>
                        </a:solidFill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  <a:p>
                      <a:pPr algn="just">
                        <a:lnSpc>
                          <a:spcPts val="2419"/>
                        </a:lnSpc>
                        <a:defRPr/>
                      </a:pPr>
                      <a:endParaRPr lang="en-US" sz="3500" dirty="0">
                        <a:latin typeface="Source Han Sans KR Normal" panose="020B0600000101010101" charset="-127"/>
                        <a:ea typeface="Source Han Sans KR Normal" panose="020B0600000101010101" charset="-127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3597121" y="4919610"/>
            <a:ext cx="2573902" cy="2559862"/>
          </a:xfrm>
          <a:custGeom>
            <a:avLst/>
            <a:gdLst/>
            <a:ahLst/>
            <a:cxnLst/>
            <a:rect l="l" t="t" r="r" b="b"/>
            <a:pathLst>
              <a:path w="2573902" h="2559862">
                <a:moveTo>
                  <a:pt x="0" y="0"/>
                </a:moveTo>
                <a:lnTo>
                  <a:pt x="2573902" y="0"/>
                </a:lnTo>
                <a:lnTo>
                  <a:pt x="2573902" y="2559862"/>
                </a:lnTo>
                <a:lnTo>
                  <a:pt x="0" y="2559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6199541"/>
            <a:ext cx="3855372" cy="3070278"/>
          </a:xfrm>
          <a:custGeom>
            <a:avLst/>
            <a:gdLst/>
            <a:ahLst/>
            <a:cxnLst/>
            <a:rect l="l" t="t" r="r" b="b"/>
            <a:pathLst>
              <a:path w="3855372" h="3070278">
                <a:moveTo>
                  <a:pt x="0" y="0"/>
                </a:moveTo>
                <a:lnTo>
                  <a:pt x="3855372" y="0"/>
                </a:lnTo>
                <a:lnTo>
                  <a:pt x="3855372" y="3070278"/>
                </a:lnTo>
                <a:lnTo>
                  <a:pt x="0" y="3070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1712" y="1971320"/>
            <a:ext cx="650472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10000" spc="-349" dirty="0" err="1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목차</a:t>
            </a:r>
            <a:endParaRPr lang="en-US" sz="10000" spc="-349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078200" y="422247"/>
            <a:ext cx="15383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ea typeface="Arita Dotum Semi-Bold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ea typeface="Arita Dotum Semi-Bold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ea typeface="Arita Dotum Semi-Bold"/>
              </a:rPr>
              <a:t>목차</a:t>
            </a:r>
            <a:endParaRPr lang="en-US" sz="1798" spc="-80" dirty="0">
              <a:solidFill>
                <a:srgbClr val="013927"/>
              </a:solidFill>
              <a:ea typeface="Arita Dotum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8"/>
          <p:cNvSpPr txBox="1"/>
          <p:nvPr/>
        </p:nvSpPr>
        <p:spPr>
          <a:xfrm>
            <a:off x="885898" y="1528314"/>
            <a:ext cx="628815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고객 조회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(4)_</a:t>
            </a: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2824742" y="61592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(Read)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8" y="3009900"/>
            <a:ext cx="1412550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79232" y="1592645"/>
            <a:ext cx="7172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고객정보 수정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263142" y="544074"/>
            <a:ext cx="24914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Update)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15" y="2640496"/>
            <a:ext cx="8161563" cy="71512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640496"/>
            <a:ext cx="8610600" cy="71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990600" y="1660937"/>
            <a:ext cx="7172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고객정보 수정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333500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81300"/>
            <a:ext cx="14249400" cy="6959378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2748542" y="633632"/>
            <a:ext cx="24914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Update)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7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76482" y="1660937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회원 삭제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640829" y="539222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Delete)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9" y="2857500"/>
            <a:ext cx="12344400" cy="72028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82"/>
          <a:stretch/>
        </p:blipFill>
        <p:spPr>
          <a:xfrm>
            <a:off x="9246503" y="2879034"/>
            <a:ext cx="8584297" cy="718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/>
          <p:cNvSpPr txBox="1"/>
          <p:nvPr/>
        </p:nvSpPr>
        <p:spPr>
          <a:xfrm>
            <a:off x="14554200" y="539222"/>
            <a:ext cx="3273287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 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Update &amp; Delete 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2" name="TextBox 58"/>
          <p:cNvSpPr txBox="1"/>
          <p:nvPr/>
        </p:nvSpPr>
        <p:spPr>
          <a:xfrm>
            <a:off x="482534" y="1596242"/>
            <a:ext cx="93057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회원 수정 및 삭제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_ </a:t>
            </a: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5" name="TextBox 58"/>
          <p:cNvSpPr txBox="1"/>
          <p:nvPr/>
        </p:nvSpPr>
        <p:spPr>
          <a:xfrm>
            <a:off x="531742" y="2438009"/>
            <a:ext cx="992258" cy="765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&lt; </a:t>
            </a:r>
            <a:r>
              <a:rPr lang="ko-KR" altLang="en-US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기존 </a:t>
            </a: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&gt;</a:t>
            </a:r>
            <a:endParaRPr lang="en-US" sz="23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6" name="TextBox 58"/>
          <p:cNvSpPr txBox="1"/>
          <p:nvPr/>
        </p:nvSpPr>
        <p:spPr>
          <a:xfrm>
            <a:off x="9171337" y="2398632"/>
            <a:ext cx="992258" cy="760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2300" i="1" spc="-210" dirty="0" smtClean="0">
                <a:solidFill>
                  <a:srgbClr val="FF0000"/>
                </a:solidFill>
                <a:latin typeface="Arita Dotum Bold" panose="020B0600000101010101" charset="-127"/>
                <a:ea typeface="Arita Dotum Bold" panose="020B0600000101010101" charset="-127"/>
              </a:rPr>
              <a:t>&lt; </a:t>
            </a:r>
            <a:r>
              <a:rPr lang="ko-KR" altLang="en-US" sz="2300" i="1" spc="-210" dirty="0" smtClean="0">
                <a:solidFill>
                  <a:srgbClr val="FF0000"/>
                </a:solidFill>
                <a:latin typeface="Arita Dotum Bold" panose="020B0600000101010101" charset="-127"/>
                <a:ea typeface="Arita Dotum Bold" panose="020B0600000101010101" charset="-127"/>
              </a:rPr>
              <a:t>변경 </a:t>
            </a:r>
            <a:r>
              <a:rPr lang="en-US" altLang="ko-KR" sz="2300" i="1" spc="-210" dirty="0" smtClean="0">
                <a:solidFill>
                  <a:srgbClr val="FF0000"/>
                </a:solidFill>
                <a:latin typeface="Arita Dotum Bold" panose="020B0600000101010101" charset="-127"/>
                <a:ea typeface="Arita Dotum Bold" panose="020B0600000101010101" charset="-127"/>
              </a:rPr>
              <a:t>&gt;</a:t>
            </a:r>
            <a:endParaRPr lang="en-US" sz="2300" i="1" spc="-210" dirty="0">
              <a:solidFill>
                <a:srgbClr val="FF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337" y="5143499"/>
            <a:ext cx="8964262" cy="45388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12" y="3339804"/>
            <a:ext cx="8356666" cy="6342565"/>
          </a:xfrm>
          <a:prstGeom prst="rect">
            <a:avLst/>
          </a:prstGeom>
        </p:spPr>
      </p:pic>
      <p:sp>
        <p:nvSpPr>
          <p:cNvPr id="14" name="AutoShape 4"/>
          <p:cNvSpPr/>
          <p:nvPr/>
        </p:nvSpPr>
        <p:spPr>
          <a:xfrm rot="5400000" flipV="1">
            <a:off x="5708331" y="6623073"/>
            <a:ext cx="6566537" cy="1"/>
          </a:xfrm>
          <a:prstGeom prst="line">
            <a:avLst/>
          </a:prstGeom>
          <a:ln w="9525" cap="flat" cmpd="dbl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90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0" y="9258300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487400" y="4549562"/>
            <a:ext cx="2667000" cy="3740149"/>
          </a:xfrm>
          <a:custGeom>
            <a:avLst/>
            <a:gdLst/>
            <a:ahLst/>
            <a:cxnLst/>
            <a:rect l="l" t="t" r="r" b="b"/>
            <a:pathLst>
              <a:path w="922426" h="2158870">
                <a:moveTo>
                  <a:pt x="0" y="0"/>
                </a:moveTo>
                <a:lnTo>
                  <a:pt x="922426" y="0"/>
                </a:lnTo>
                <a:lnTo>
                  <a:pt x="922426" y="2158870"/>
                </a:lnTo>
                <a:lnTo>
                  <a:pt x="0" y="2158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154400" y="422246"/>
            <a:ext cx="14621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FCFEF1"/>
                </a:solidFill>
                <a:ea typeface="Arita Dotum Semi-Bold"/>
              </a:rPr>
              <a:t>프로젝트</a:t>
            </a:r>
            <a:r>
              <a:rPr lang="en-US" sz="1798" spc="-80" dirty="0">
                <a:solidFill>
                  <a:srgbClr val="FCFEF1"/>
                </a:solidFill>
                <a:ea typeface="Arita Dotum Semi-Bold"/>
              </a:rPr>
              <a:t> </a:t>
            </a:r>
            <a:r>
              <a:rPr lang="ko-KR" altLang="en-US" sz="1798" spc="-80" dirty="0" smtClean="0">
                <a:solidFill>
                  <a:srgbClr val="FCFEF1"/>
                </a:solidFill>
                <a:ea typeface="Arita Dotum Semi-Bold"/>
              </a:rPr>
              <a:t>결과</a:t>
            </a:r>
            <a:endParaRPr lang="en-US" sz="1798" spc="-80" dirty="0">
              <a:solidFill>
                <a:srgbClr val="FCFEF1"/>
              </a:solidFill>
              <a:ea typeface="Arita Dotum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5170" y="9584016"/>
            <a:ext cx="221027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</a:pPr>
            <a:r>
              <a:rPr lang="en-US" sz="1800" spc="-89">
                <a:solidFill>
                  <a:srgbClr val="FCFEF1"/>
                </a:solidFill>
                <a:ea typeface="Arita Dotum Semi-Bold"/>
                <a:hlinkClick r:id="rId6" action="ppaction://hlinksldjump"/>
              </a:rPr>
              <a:t>목차 페이지로 돌아가기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035087"/>
            <a:ext cx="5372100" cy="1448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ko-KR" altLang="en-US" sz="9999" spc="-349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상품관련</a:t>
            </a:r>
            <a:endParaRPr lang="en-US" sz="9999" spc="-349" dirty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" y="6389752"/>
            <a:ext cx="454294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9"/>
              </a:lnSpc>
            </a:pPr>
            <a:r>
              <a:rPr lang="en-US" altLang="ko-KR" sz="2500" spc="-87" dirty="0" smtClean="0">
                <a:solidFill>
                  <a:srgbClr val="FCFEF1"/>
                </a:solidFill>
                <a:latin typeface="Arita Dotum Medium"/>
                <a:ea typeface="Arita Dotum Medium"/>
              </a:rPr>
              <a:t>- CRUD</a:t>
            </a:r>
            <a:endParaRPr lang="en-US" sz="2500" spc="-87" dirty="0">
              <a:solidFill>
                <a:srgbClr val="FCFEF1"/>
              </a:solidFill>
              <a:latin typeface="Arita Dotum Medium"/>
              <a:ea typeface="Arita Dotum Medium"/>
            </a:endParaRPr>
          </a:p>
        </p:txBody>
      </p:sp>
      <p:sp>
        <p:nvSpPr>
          <p:cNvPr id="21" name="Freeform 26"/>
          <p:cNvSpPr/>
          <p:nvPr/>
        </p:nvSpPr>
        <p:spPr>
          <a:xfrm>
            <a:off x="8915400" y="1995842"/>
            <a:ext cx="2971800" cy="3532252"/>
          </a:xfrm>
          <a:custGeom>
            <a:avLst/>
            <a:gdLst/>
            <a:ahLst/>
            <a:cxnLst/>
            <a:rect l="l" t="t" r="r" b="b"/>
            <a:pathLst>
              <a:path w="1592308" h="1459133">
                <a:moveTo>
                  <a:pt x="0" y="0"/>
                </a:moveTo>
                <a:lnTo>
                  <a:pt x="1592308" y="0"/>
                </a:lnTo>
                <a:lnTo>
                  <a:pt x="1592308" y="1459133"/>
                </a:lnTo>
                <a:lnTo>
                  <a:pt x="0" y="1459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565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753837" y="1477891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등록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316200" y="51180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Create)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7" y="2781300"/>
            <a:ext cx="9685563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03" y="2636952"/>
            <a:ext cx="8458200" cy="72771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8" y="2675052"/>
            <a:ext cx="8085852" cy="7277100"/>
          </a:xfrm>
          <a:prstGeom prst="rect">
            <a:avLst/>
          </a:prstGeom>
        </p:spPr>
      </p:pic>
      <p:sp>
        <p:nvSpPr>
          <p:cNvPr id="11" name="TextBox 58"/>
          <p:cNvSpPr txBox="1"/>
          <p:nvPr/>
        </p:nvSpPr>
        <p:spPr>
          <a:xfrm>
            <a:off x="753837" y="1477891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등록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5316200" y="51180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Create)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2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46" y="2705059"/>
            <a:ext cx="7890354" cy="7162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2705059"/>
            <a:ext cx="8435058" cy="7162800"/>
          </a:xfrm>
          <a:prstGeom prst="rect">
            <a:avLst/>
          </a:prstGeom>
        </p:spPr>
      </p:pic>
      <p:sp>
        <p:nvSpPr>
          <p:cNvPr id="12" name="TextBox 58"/>
          <p:cNvSpPr txBox="1"/>
          <p:nvPr/>
        </p:nvSpPr>
        <p:spPr>
          <a:xfrm>
            <a:off x="753837" y="1477891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등록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(3)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5316200" y="51180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Create)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67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720707" y="1410040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조회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735926" y="511804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Read)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69358"/>
            <a:ext cx="7924799" cy="74904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2569357"/>
            <a:ext cx="8839200" cy="749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0" y="9258300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2170979" y="3692769"/>
            <a:ext cx="5711232" cy="4501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>
              <a:lnSpc>
                <a:spcPts val="2700"/>
              </a:lnSpc>
              <a:buFont typeface="Arial"/>
              <a:buChar char="•"/>
            </a:pPr>
            <a:r>
              <a:rPr lang="ko-KR" altLang="en-US" b="1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관리자 전용 </a:t>
            </a:r>
            <a:r>
              <a:rPr lang="en-US" altLang="ko-KR" b="1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Page</a:t>
            </a:r>
          </a:p>
          <a:p>
            <a:pPr marL="194311" lvl="1">
              <a:lnSpc>
                <a:spcPts val="2700"/>
              </a:lnSpc>
            </a:pPr>
            <a:r>
              <a:rPr lang="ko-KR" altLang="en-US" spc="-54" dirty="0">
                <a:solidFill>
                  <a:srgbClr val="013927"/>
                </a:solidFill>
                <a:latin typeface="Source Han Sans KR Normal"/>
                <a:ea typeface="Source Han Sans KR Normal"/>
              </a:rPr>
              <a:t>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  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-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상품관리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(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등록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,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수정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,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삭제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)</a:t>
            </a:r>
          </a:p>
          <a:p>
            <a:pPr marL="194311" lvl="1">
              <a:lnSpc>
                <a:spcPts val="2700"/>
              </a:lnSpc>
            </a:pPr>
            <a:r>
              <a:rPr kumimoji="0" lang="en-US" sz="1800" b="0" i="0" u="none" strike="noStrike" kern="1200" cap="none" spc="-54" normalizeH="0" baseline="0" noProof="0" dirty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Source Han Sans KR Normal"/>
                <a:ea typeface="Source Han Sans KR Normal"/>
                <a:cs typeface="+mn-cs"/>
              </a:rPr>
              <a:t> </a:t>
            </a:r>
            <a:r>
              <a:rPr kumimoji="0" lang="en-US" sz="1800" b="0" i="0" u="none" strike="noStrike" kern="1200" cap="none" spc="-54" normalizeH="0" baseline="0" noProof="0" dirty="0" smtClean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Source Han Sans KR Normal"/>
                <a:ea typeface="Source Han Sans KR Normal"/>
                <a:cs typeface="+mn-cs"/>
              </a:rPr>
              <a:t>   - </a:t>
            </a:r>
            <a:r>
              <a:rPr kumimoji="0" lang="ko-KR" altLang="en-US" sz="1800" b="0" i="0" u="none" strike="noStrike" kern="1200" cap="none" spc="-54" normalizeH="0" baseline="0" noProof="0" dirty="0" smtClean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Source Han Sans KR Normal"/>
                <a:ea typeface="Source Han Sans KR Normal"/>
                <a:cs typeface="+mn-cs"/>
              </a:rPr>
              <a:t>전체 판매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List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및 </a:t>
            </a:r>
            <a:r>
              <a:rPr kumimoji="0" lang="ko-KR" altLang="en-US" sz="1800" b="0" i="0" u="none" strike="noStrike" kern="1200" cap="none" spc="-54" normalizeH="0" baseline="0" noProof="0" dirty="0" smtClean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Source Han Sans KR Normal"/>
                <a:ea typeface="Source Han Sans KR Normal"/>
                <a:cs typeface="+mn-cs"/>
              </a:rPr>
              <a:t>재고관리</a:t>
            </a:r>
            <a:endParaRPr kumimoji="0" lang="en-US" altLang="ko-KR" sz="1800" b="0" i="0" u="none" strike="noStrike" kern="1200" cap="none" spc="-54" normalizeH="0" baseline="0" noProof="0" dirty="0" smtClean="0">
              <a:ln>
                <a:noFill/>
              </a:ln>
              <a:solidFill>
                <a:srgbClr val="013927"/>
              </a:solidFill>
              <a:effectLst/>
              <a:uLnTx/>
              <a:uFillTx/>
              <a:latin typeface="Source Han Sans KR Normal"/>
              <a:ea typeface="Source Han Sans KR Normal"/>
              <a:cs typeface="+mn-cs"/>
            </a:endParaRPr>
          </a:p>
          <a:p>
            <a:pPr marL="194311" lvl="1">
              <a:lnSpc>
                <a:spcPts val="2700"/>
              </a:lnSpc>
            </a:pPr>
            <a:endParaRPr kumimoji="0" lang="en-US" altLang="ko-KR" sz="1800" b="0" i="0" u="none" strike="noStrike" kern="1200" cap="none" spc="-54" normalizeH="0" baseline="0" noProof="0" dirty="0" smtClean="0">
              <a:ln>
                <a:noFill/>
              </a:ln>
              <a:solidFill>
                <a:srgbClr val="013927"/>
              </a:solidFill>
              <a:effectLst/>
              <a:uLnTx/>
              <a:uFillTx/>
              <a:latin typeface="Source Han Sans KR Normal"/>
              <a:ea typeface="Source Han Sans KR Normal"/>
              <a:cs typeface="+mn-cs"/>
            </a:endParaRPr>
          </a:p>
          <a:p>
            <a:pPr marL="480061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b="1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고객 </a:t>
            </a:r>
            <a:r>
              <a:rPr lang="en-US" altLang="ko-KR" b="1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Page</a:t>
            </a:r>
          </a:p>
          <a:p>
            <a:pPr marL="194311" lvl="1">
              <a:lnSpc>
                <a:spcPts val="2700"/>
              </a:lnSpc>
            </a:pP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   -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상품주문 및 결제</a:t>
            </a:r>
            <a:endParaRPr lang="en-US" altLang="ko-KR" spc="-54" dirty="0" smtClean="0">
              <a:solidFill>
                <a:srgbClr val="013927"/>
              </a:solidFill>
              <a:latin typeface="Source Han Sans KR Normal"/>
              <a:ea typeface="Source Han Sans KR Normal"/>
            </a:endParaRPr>
          </a:p>
          <a:p>
            <a:pPr marL="194311" lvl="1">
              <a:lnSpc>
                <a:spcPts val="2700"/>
              </a:lnSpc>
            </a:pPr>
            <a:r>
              <a:rPr lang="en-US" altLang="ko-KR" spc="-54" dirty="0">
                <a:solidFill>
                  <a:srgbClr val="01392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         *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장바구니담기</a:t>
            </a:r>
            <a:endParaRPr lang="en-US" altLang="ko-KR" spc="-54" dirty="0" smtClean="0">
              <a:solidFill>
                <a:srgbClr val="013927"/>
              </a:solidFill>
              <a:latin typeface="Source Han Sans KR Normal"/>
              <a:ea typeface="Source Han Sans KR Normal"/>
            </a:endParaRPr>
          </a:p>
          <a:p>
            <a:pPr marL="194311" lvl="1">
              <a:lnSpc>
                <a:spcPts val="2700"/>
              </a:lnSpc>
            </a:pPr>
            <a:r>
              <a:rPr lang="en-US" altLang="ko-KR" spc="-54" dirty="0">
                <a:solidFill>
                  <a:srgbClr val="01392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      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*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주문 시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고객 배송 및 결제 정보 자동 </a:t>
            </a:r>
            <a:r>
              <a:rPr lang="en-US" altLang="ko-KR" spc="-54" dirty="0" err="1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listup</a:t>
            </a:r>
            <a:endParaRPr lang="en-US" altLang="ko-KR" spc="-54" dirty="0" smtClean="0">
              <a:solidFill>
                <a:srgbClr val="013927"/>
              </a:solidFill>
              <a:latin typeface="Source Han Sans KR Normal"/>
              <a:ea typeface="Source Han Sans KR Normal"/>
            </a:endParaRPr>
          </a:p>
          <a:p>
            <a:pPr marL="194311" lvl="1">
              <a:lnSpc>
                <a:spcPts val="2700"/>
              </a:lnSpc>
            </a:pPr>
            <a:endParaRPr lang="en-US" altLang="ko-KR" spc="-54" dirty="0" smtClean="0">
              <a:solidFill>
                <a:srgbClr val="013927"/>
              </a:solidFill>
              <a:latin typeface="Source Han Sans KR Normal"/>
              <a:ea typeface="Source Han Sans KR Normal"/>
            </a:endParaRPr>
          </a:p>
          <a:p>
            <a:pPr marL="480061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b="1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Shop Main Page</a:t>
            </a:r>
            <a:endParaRPr lang="en-US" altLang="ko-KR" b="1" spc="-54" dirty="0">
              <a:solidFill>
                <a:srgbClr val="013927"/>
              </a:solidFill>
              <a:latin typeface="Source Han Sans KR Normal"/>
              <a:ea typeface="Source Han Sans KR Normal"/>
            </a:endParaRPr>
          </a:p>
          <a:p>
            <a:pPr marL="194311" lvl="1">
              <a:lnSpc>
                <a:spcPts val="2700"/>
              </a:lnSpc>
            </a:pPr>
            <a:r>
              <a:rPr lang="ko-KR" altLang="en-US" spc="-54" dirty="0">
                <a:solidFill>
                  <a:srgbClr val="013927"/>
                </a:solidFill>
                <a:latin typeface="Source Han Sans KR Normal"/>
                <a:ea typeface="Source Han Sans KR Normal"/>
              </a:rPr>
              <a:t>    </a:t>
            </a:r>
            <a:r>
              <a:rPr lang="en-US" altLang="ko-KR" spc="-54" dirty="0">
                <a:solidFill>
                  <a:srgbClr val="013927"/>
                </a:solidFill>
                <a:latin typeface="Source Han Sans KR Normal"/>
                <a:ea typeface="Source Han Sans KR Normal"/>
              </a:rPr>
              <a:t>-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판매상품 확인 가능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( ※ Login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시에만 주문가능 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)</a:t>
            </a:r>
          </a:p>
          <a:p>
            <a:pPr marL="194311" lvl="1">
              <a:lnSpc>
                <a:spcPts val="2700"/>
              </a:lnSpc>
            </a:pP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   -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회원가입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( *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가입 시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고객정보 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DB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저장 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)</a:t>
            </a:r>
            <a:endParaRPr lang="en-US" altLang="ko-KR" spc="-54" dirty="0">
              <a:solidFill>
                <a:srgbClr val="013927"/>
              </a:solidFill>
              <a:latin typeface="Source Han Sans KR Normal"/>
              <a:ea typeface="Source Han Sans KR Normal"/>
            </a:endParaRPr>
          </a:p>
          <a:p>
            <a:pPr marL="194311" lvl="1">
              <a:lnSpc>
                <a:spcPts val="2700"/>
              </a:lnSpc>
            </a:pP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   -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게시판 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( * Q&amp;A  /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리뷰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_ </a:t>
            </a:r>
            <a:r>
              <a:rPr lang="ko-KR" altLang="en-US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글 작성 </a:t>
            </a:r>
            <a:r>
              <a:rPr lang="en-US" altLang="ko-KR" spc="-54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26896" y="2276318"/>
            <a:ext cx="5364391" cy="810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1" u="none" strike="noStrike" kern="1200" cap="none" spc="-89" normalizeH="0" baseline="0" noProof="0" dirty="0" smtClean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맑은 고딕"/>
                <a:ea typeface="Arita Dotum Semi-Bold"/>
              </a:rPr>
              <a:t>▶  상품판매 </a:t>
            </a:r>
            <a:r>
              <a:rPr kumimoji="0" lang="en-US" altLang="ko-KR" sz="2400" b="0" i="1" u="none" strike="noStrike" kern="1200" cap="none" spc="-89" normalizeH="0" baseline="0" noProof="0" dirty="0" smtClean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맑은 고딕"/>
                <a:ea typeface="Arita Dotum Semi-Bold"/>
              </a:rPr>
              <a:t>(</a:t>
            </a:r>
            <a:r>
              <a:rPr kumimoji="0" lang="ko-KR" altLang="en-US" sz="2400" b="0" i="1" u="none" strike="noStrike" kern="1200" cap="none" spc="-89" normalizeH="0" baseline="0" noProof="0" dirty="0" smtClean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맑은 고딕"/>
                <a:ea typeface="Arita Dotum Semi-Bold"/>
              </a:rPr>
              <a:t>과자</a:t>
            </a:r>
            <a:r>
              <a:rPr kumimoji="0" lang="en-US" altLang="ko-KR" sz="2400" b="0" i="1" u="none" strike="noStrike" kern="1200" cap="none" spc="-89" normalizeH="0" baseline="0" noProof="0" dirty="0" smtClean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맑은 고딕"/>
                <a:ea typeface="Arita Dotum Semi-Bold"/>
              </a:rPr>
              <a:t>,</a:t>
            </a:r>
            <a:r>
              <a:rPr lang="en-US" altLang="ko-KR" sz="2400" i="1" spc="-89" dirty="0">
                <a:solidFill>
                  <a:srgbClr val="013927"/>
                </a:solidFill>
                <a:latin typeface="맑은 고딕"/>
                <a:ea typeface="Arita Dotum Semi-Bold"/>
              </a:rPr>
              <a:t> </a:t>
            </a:r>
            <a:r>
              <a:rPr lang="ko-KR" altLang="en-US" sz="2400" i="1" spc="-89" dirty="0" smtClean="0">
                <a:solidFill>
                  <a:srgbClr val="013927"/>
                </a:solidFill>
                <a:latin typeface="맑은 고딕"/>
                <a:ea typeface="Arita Dotum Semi-Bold"/>
              </a:rPr>
              <a:t>음료</a:t>
            </a:r>
            <a:r>
              <a:rPr lang="en-US" altLang="ko-KR" sz="2400" i="1" spc="-89" dirty="0" smtClean="0">
                <a:solidFill>
                  <a:srgbClr val="013927"/>
                </a:solidFill>
                <a:latin typeface="맑은 고딕"/>
                <a:ea typeface="Arita Dotum Semi-Bold"/>
              </a:rPr>
              <a:t>, </a:t>
            </a:r>
            <a:r>
              <a:rPr lang="ko-KR" altLang="en-US" sz="2400" i="1" spc="-89" dirty="0" smtClean="0">
                <a:solidFill>
                  <a:srgbClr val="013927"/>
                </a:solidFill>
                <a:latin typeface="맑은 고딕"/>
                <a:ea typeface="Arita Dotum Semi-Bold"/>
              </a:rPr>
              <a:t>문구 등 </a:t>
            </a:r>
            <a:r>
              <a:rPr lang="en-US" altLang="ko-KR" sz="2400" i="1" spc="-89" dirty="0" smtClean="0">
                <a:solidFill>
                  <a:srgbClr val="013927"/>
                </a:solidFill>
                <a:latin typeface="맑은 고딕"/>
                <a:ea typeface="Arita Dotum Semi-Bold"/>
              </a:rPr>
              <a:t>) </a:t>
            </a:r>
            <a:r>
              <a:rPr lang="ko-KR" altLang="en-US" sz="2400" i="1" spc="-89" dirty="0" smtClean="0">
                <a:solidFill>
                  <a:srgbClr val="013927"/>
                </a:solidFill>
                <a:latin typeface="맑은 고딕"/>
                <a:ea typeface="Arita Dotum Semi-Bold"/>
              </a:rPr>
              <a:t>웹사이트</a:t>
            </a:r>
            <a:endParaRPr lang="en-US" altLang="ko-KR" sz="2400" i="1" spc="-89" dirty="0" smtClean="0">
              <a:solidFill>
                <a:srgbClr val="013927"/>
              </a:solidFill>
              <a:latin typeface="맑은 고딕"/>
              <a:ea typeface="Arita Dotum Semi-Bold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i="1" spc="-89" dirty="0">
                <a:solidFill>
                  <a:srgbClr val="013927"/>
                </a:solidFill>
                <a:latin typeface="맑은 고딕"/>
                <a:ea typeface="Arita Dotum Semi-Bold"/>
              </a:rPr>
              <a:t> </a:t>
            </a:r>
            <a:r>
              <a:rPr lang="en-US" altLang="ko-KR" sz="2400" i="1" spc="-89" dirty="0" smtClean="0">
                <a:solidFill>
                  <a:srgbClr val="013927"/>
                </a:solidFill>
                <a:latin typeface="맑은 고딕"/>
                <a:ea typeface="Arita Dotum Semi-Bold"/>
              </a:rPr>
              <a:t>   </a:t>
            </a:r>
            <a:r>
              <a:rPr lang="ko-KR" altLang="en-US" sz="2400" i="1" spc="-89" dirty="0" smtClean="0">
                <a:solidFill>
                  <a:srgbClr val="013927"/>
                </a:solidFill>
                <a:latin typeface="맑은 고딕"/>
                <a:ea typeface="Arita Dotum Semi-Bold"/>
              </a:rPr>
              <a:t> 제작 의뢰 요청</a:t>
            </a:r>
            <a:endParaRPr kumimoji="0" lang="en-US" sz="2400" b="0" i="1" u="none" strike="noStrike" kern="1200" cap="none" spc="-89" normalizeH="0" baseline="0" noProof="0" dirty="0">
              <a:ln>
                <a:noFill/>
              </a:ln>
              <a:solidFill>
                <a:srgbClr val="013927"/>
              </a:solidFill>
              <a:effectLst/>
              <a:uLnTx/>
              <a:uFillTx/>
              <a:latin typeface="맑은 고딕"/>
              <a:ea typeface="Arita Dotum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3035087"/>
            <a:ext cx="4777754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0" i="0" u="none" strike="noStrike" kern="1200" cap="none" spc="-349" normalizeH="0" baseline="0" noProof="0" dirty="0" err="1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kumimoji="0" lang="en-US" sz="9999" b="0" i="0" u="none" strike="noStrike" kern="1200" cap="none" spc="-349" normalizeH="0" baseline="0" noProof="0" dirty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kumimoji="0" lang="en-US" sz="9999" b="0" i="0" u="none" strike="noStrike" kern="1200" cap="none" spc="-349" normalizeH="0" baseline="0" noProof="0" dirty="0" err="1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Arita Dotum Bold" panose="020B0600000101010101" charset="-127"/>
                <a:ea typeface="Arita Dotum Bold" panose="020B0600000101010101" charset="-127"/>
              </a:rPr>
              <a:t>개요</a:t>
            </a:r>
            <a:endParaRPr kumimoji="0" lang="en-US" sz="9999" b="0" i="0" u="none" strike="noStrike" kern="1200" cap="none" spc="-349" normalizeH="0" baseline="0" noProof="0" dirty="0">
              <a:ln>
                <a:noFill/>
              </a:ln>
              <a:solidFill>
                <a:srgbClr val="013927"/>
              </a:solidFill>
              <a:effectLst/>
              <a:uLnTx/>
              <a:uFillTx/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95170" y="9584016"/>
            <a:ext cx="221027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89" normalizeH="0" baseline="0" noProof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맑은 고딕"/>
                <a:ea typeface="Arita Dotum Semi-Bold"/>
                <a:cs typeface="+mn-cs"/>
                <a:hlinkClick r:id="rId2" action="ppaction://hlinksldjump"/>
              </a:rPr>
              <a:t>목차 페이지로 돌아가기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496800" y="1241851"/>
            <a:ext cx="788138" cy="762344"/>
          </a:xfrm>
          <a:custGeom>
            <a:avLst/>
            <a:gdLst/>
            <a:ahLst/>
            <a:cxnLst/>
            <a:rect l="l" t="t" r="r" b="b"/>
            <a:pathLst>
              <a:path w="788138" h="762344">
                <a:moveTo>
                  <a:pt x="0" y="0"/>
                </a:moveTo>
                <a:lnTo>
                  <a:pt x="788138" y="0"/>
                </a:lnTo>
                <a:lnTo>
                  <a:pt x="788138" y="762345"/>
                </a:lnTo>
                <a:lnTo>
                  <a:pt x="0" y="762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078200" y="422246"/>
            <a:ext cx="15383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9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-80" normalizeH="0" baseline="0" noProof="0" dirty="0" err="1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맑은 고딕"/>
                <a:ea typeface="Arita Dotum Semi-Bold"/>
                <a:cs typeface="+mn-cs"/>
              </a:rPr>
              <a:t>프로젝트</a:t>
            </a:r>
            <a:r>
              <a:rPr kumimoji="0" lang="en-US" sz="1798" b="0" i="0" u="none" strike="noStrike" kern="1200" cap="none" spc="-80" normalizeH="0" baseline="0" noProof="0" dirty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맑은 고딕"/>
                <a:ea typeface="Arita Dotum Semi-Bold"/>
                <a:cs typeface="+mn-cs"/>
              </a:rPr>
              <a:t> </a:t>
            </a:r>
            <a:r>
              <a:rPr kumimoji="0" lang="ko-KR" altLang="en-US" sz="1798" b="0" i="0" u="none" strike="noStrike" kern="1200" cap="none" spc="-80" normalizeH="0" baseline="0" noProof="0" dirty="0" smtClean="0">
                <a:ln>
                  <a:noFill/>
                </a:ln>
                <a:solidFill>
                  <a:srgbClr val="013927"/>
                </a:solidFill>
                <a:effectLst/>
                <a:uLnTx/>
                <a:uFillTx/>
                <a:latin typeface="맑은 고딕"/>
                <a:ea typeface="Arita Dotum Semi-Bold"/>
                <a:cs typeface="+mn-cs"/>
              </a:rPr>
              <a:t>개요</a:t>
            </a:r>
            <a:endParaRPr kumimoji="0" lang="en-US" sz="1798" b="0" i="0" u="none" strike="noStrike" kern="1200" cap="none" spc="-80" normalizeH="0" baseline="0" noProof="0" dirty="0">
              <a:ln>
                <a:noFill/>
              </a:ln>
              <a:solidFill>
                <a:srgbClr val="013927"/>
              </a:solidFill>
              <a:effectLst/>
              <a:uLnTx/>
              <a:uFillTx/>
              <a:latin typeface="맑은 고딕"/>
              <a:ea typeface="Arita Dotum Semi-Bold"/>
              <a:cs typeface="+mn-cs"/>
            </a:endParaRPr>
          </a:p>
        </p:txBody>
      </p:sp>
      <p:sp>
        <p:nvSpPr>
          <p:cNvPr id="21" name="AutoShape 6"/>
          <p:cNvSpPr/>
          <p:nvPr/>
        </p:nvSpPr>
        <p:spPr>
          <a:xfrm flipV="1">
            <a:off x="12496799" y="3304770"/>
            <a:ext cx="5054400" cy="4762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34" y="1023937"/>
            <a:ext cx="5897866" cy="82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46" y="2569357"/>
            <a:ext cx="7890354" cy="6803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541196"/>
            <a:ext cx="8686800" cy="6803057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15735926" y="511804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Read)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3" name="TextBox 58"/>
          <p:cNvSpPr txBox="1"/>
          <p:nvPr/>
        </p:nvSpPr>
        <p:spPr>
          <a:xfrm>
            <a:off x="872646" y="1395959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조회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8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/>
          <p:cNvSpPr txBox="1"/>
          <p:nvPr/>
        </p:nvSpPr>
        <p:spPr>
          <a:xfrm>
            <a:off x="15735926" y="511804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Read)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72" y="2705100"/>
            <a:ext cx="11388928" cy="7045518"/>
          </a:xfrm>
          <a:prstGeom prst="rect">
            <a:avLst/>
          </a:prstGeom>
        </p:spPr>
      </p:pic>
      <p:sp>
        <p:nvSpPr>
          <p:cNvPr id="13" name="TextBox 58"/>
          <p:cNvSpPr txBox="1"/>
          <p:nvPr/>
        </p:nvSpPr>
        <p:spPr>
          <a:xfrm>
            <a:off x="895837" y="1477911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조회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(3)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32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76482" y="1660937"/>
            <a:ext cx="7172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상품정보 수정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316200" y="51180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Update)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80" y="2872408"/>
            <a:ext cx="7667920" cy="6919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874065"/>
            <a:ext cx="8839200" cy="69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6" y="2705100"/>
            <a:ext cx="8085364" cy="71726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14195"/>
          <a:stretch/>
        </p:blipFill>
        <p:spPr>
          <a:xfrm>
            <a:off x="9067800" y="2720008"/>
            <a:ext cx="8534400" cy="7157737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15316200" y="51180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Update)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3" name="TextBox 58"/>
          <p:cNvSpPr txBox="1"/>
          <p:nvPr/>
        </p:nvSpPr>
        <p:spPr>
          <a:xfrm>
            <a:off x="676482" y="1660937"/>
            <a:ext cx="7172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상품정보 수정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74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7" y="2762250"/>
            <a:ext cx="8237763" cy="7105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775" y="2762250"/>
            <a:ext cx="8254083" cy="7105650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15316200" y="51180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Update)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3" name="TextBox 58"/>
          <p:cNvSpPr txBox="1"/>
          <p:nvPr/>
        </p:nvSpPr>
        <p:spPr>
          <a:xfrm>
            <a:off x="676482" y="1660937"/>
            <a:ext cx="7172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상품정보 수정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(3)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65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76482" y="1660937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삭제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240000" y="511804"/>
            <a:ext cx="22628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Delete)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7" y="2857500"/>
            <a:ext cx="7856763" cy="6934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857500"/>
            <a:ext cx="8739858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t="-311" r="39157" b="311"/>
          <a:stretch/>
        </p:blipFill>
        <p:spPr>
          <a:xfrm>
            <a:off x="872646" y="2628900"/>
            <a:ext cx="15559589" cy="7162800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5240000" y="511804"/>
            <a:ext cx="22628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Delete)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2" name="TextBox 58"/>
          <p:cNvSpPr txBox="1"/>
          <p:nvPr/>
        </p:nvSpPr>
        <p:spPr>
          <a:xfrm>
            <a:off x="793105" y="1597190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삭제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5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/>
          <p:cNvSpPr txBox="1"/>
          <p:nvPr/>
        </p:nvSpPr>
        <p:spPr>
          <a:xfrm>
            <a:off x="15240000" y="511804"/>
            <a:ext cx="22628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2" name="TextBox 58"/>
          <p:cNvSpPr txBox="1"/>
          <p:nvPr/>
        </p:nvSpPr>
        <p:spPr>
          <a:xfrm>
            <a:off x="794912" y="1559487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_</a:t>
            </a: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40" y="3286628"/>
            <a:ext cx="7639260" cy="46762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576" y="3286628"/>
            <a:ext cx="8263282" cy="5449060"/>
          </a:xfrm>
          <a:prstGeom prst="rect">
            <a:avLst/>
          </a:prstGeom>
        </p:spPr>
      </p:pic>
      <p:sp>
        <p:nvSpPr>
          <p:cNvPr id="15" name="TextBox 58"/>
          <p:cNvSpPr txBox="1"/>
          <p:nvPr/>
        </p:nvSpPr>
        <p:spPr>
          <a:xfrm>
            <a:off x="820814" y="2363298"/>
            <a:ext cx="146518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&lt; </a:t>
            </a:r>
            <a:r>
              <a:rPr lang="ko-KR" altLang="en-US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</a:t>
            </a: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등록 </a:t>
            </a: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&gt;</a:t>
            </a:r>
            <a:endParaRPr lang="en-US" sz="23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6" name="TextBox 58"/>
          <p:cNvSpPr txBox="1"/>
          <p:nvPr/>
        </p:nvSpPr>
        <p:spPr>
          <a:xfrm>
            <a:off x="9246503" y="2363298"/>
            <a:ext cx="146518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&lt; </a:t>
            </a:r>
            <a:r>
              <a:rPr lang="ko-KR" altLang="en-US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</a:t>
            </a:r>
            <a:r>
              <a:rPr lang="ko-KR" altLang="en-US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조회</a:t>
            </a:r>
            <a:r>
              <a:rPr lang="ko-KR" altLang="en-US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&gt;</a:t>
            </a:r>
            <a:endParaRPr lang="en-US" sz="23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1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02" y="3394364"/>
            <a:ext cx="8256356" cy="5683827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/>
          <p:cNvSpPr txBox="1"/>
          <p:nvPr/>
        </p:nvSpPr>
        <p:spPr>
          <a:xfrm>
            <a:off x="15240000" y="511804"/>
            <a:ext cx="22628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2" name="TextBox 58"/>
          <p:cNvSpPr txBox="1"/>
          <p:nvPr/>
        </p:nvSpPr>
        <p:spPr>
          <a:xfrm>
            <a:off x="794912" y="1559487"/>
            <a:ext cx="5500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_</a:t>
            </a: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5" name="TextBox 58"/>
          <p:cNvSpPr txBox="1"/>
          <p:nvPr/>
        </p:nvSpPr>
        <p:spPr>
          <a:xfrm>
            <a:off x="820814" y="2363298"/>
            <a:ext cx="253198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&lt; </a:t>
            </a:r>
            <a:r>
              <a:rPr lang="ko-KR" altLang="en-US" sz="2300" spc="-210" dirty="0" err="1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기존상품</a:t>
            </a: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정보 수정 </a:t>
            </a: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&gt;</a:t>
            </a:r>
            <a:endParaRPr lang="en-US" sz="23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6" name="TextBox 58"/>
          <p:cNvSpPr txBox="1"/>
          <p:nvPr/>
        </p:nvSpPr>
        <p:spPr>
          <a:xfrm>
            <a:off x="9246503" y="1287913"/>
            <a:ext cx="293596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&lt; </a:t>
            </a:r>
            <a:r>
              <a:rPr lang="ko-KR" altLang="en-US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상품 삭제 후 조회 결과</a:t>
            </a:r>
            <a:r>
              <a:rPr lang="en-US" altLang="ko-KR" sz="23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&gt;</a:t>
            </a:r>
            <a:endParaRPr lang="en-US" sz="23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12" y="3390900"/>
            <a:ext cx="8011643" cy="56872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6502" y="2153823"/>
            <a:ext cx="3555097" cy="11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2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0" y="9258300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487400" y="4549562"/>
            <a:ext cx="2667000" cy="3740149"/>
          </a:xfrm>
          <a:custGeom>
            <a:avLst/>
            <a:gdLst/>
            <a:ahLst/>
            <a:cxnLst/>
            <a:rect l="l" t="t" r="r" b="b"/>
            <a:pathLst>
              <a:path w="922426" h="2158870">
                <a:moveTo>
                  <a:pt x="0" y="0"/>
                </a:moveTo>
                <a:lnTo>
                  <a:pt x="922426" y="0"/>
                </a:lnTo>
                <a:lnTo>
                  <a:pt x="922426" y="2158870"/>
                </a:lnTo>
                <a:lnTo>
                  <a:pt x="0" y="2158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154400" y="422246"/>
            <a:ext cx="14621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FCFEF1"/>
                </a:solidFill>
                <a:ea typeface="Arita Dotum Semi-Bold"/>
              </a:rPr>
              <a:t>프로젝트</a:t>
            </a:r>
            <a:r>
              <a:rPr lang="en-US" sz="1798" spc="-80" dirty="0">
                <a:solidFill>
                  <a:srgbClr val="FCFEF1"/>
                </a:solidFill>
                <a:ea typeface="Arita Dotum Semi-Bold"/>
              </a:rPr>
              <a:t> </a:t>
            </a:r>
            <a:r>
              <a:rPr lang="ko-KR" altLang="en-US" sz="1798" spc="-80" dirty="0" smtClean="0">
                <a:solidFill>
                  <a:srgbClr val="FCFEF1"/>
                </a:solidFill>
                <a:ea typeface="Arita Dotum Semi-Bold"/>
              </a:rPr>
              <a:t>결과</a:t>
            </a:r>
            <a:endParaRPr lang="en-US" sz="1798" spc="-80" dirty="0">
              <a:solidFill>
                <a:srgbClr val="FCFEF1"/>
              </a:solidFill>
              <a:ea typeface="Arita Dotum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5170" y="9584016"/>
            <a:ext cx="221027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</a:pPr>
            <a:r>
              <a:rPr lang="en-US" sz="1800" spc="-89">
                <a:solidFill>
                  <a:srgbClr val="FCFEF1"/>
                </a:solidFill>
                <a:ea typeface="Arita Dotum Semi-Bold"/>
                <a:hlinkClick r:id="rId6" action="ppaction://hlinksldjump"/>
              </a:rPr>
              <a:t>목차 페이지로 돌아가기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035087"/>
            <a:ext cx="53721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ko-KR" altLang="en-US" sz="9999" spc="-349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장바구니관련</a:t>
            </a:r>
            <a:endParaRPr lang="en-US" sz="9999" spc="-349" dirty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" y="6389752"/>
            <a:ext cx="454294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9"/>
              </a:lnSpc>
            </a:pPr>
            <a:r>
              <a:rPr lang="en-US" altLang="ko-KR" sz="2500" spc="-87" dirty="0" smtClean="0">
                <a:solidFill>
                  <a:srgbClr val="FCFEF1"/>
                </a:solidFill>
                <a:latin typeface="Arita Dotum Medium"/>
                <a:ea typeface="Arita Dotum Medium"/>
              </a:rPr>
              <a:t>- CRUD</a:t>
            </a:r>
            <a:endParaRPr lang="en-US" sz="2500" spc="-87" dirty="0">
              <a:solidFill>
                <a:srgbClr val="FCFEF1"/>
              </a:solidFill>
              <a:latin typeface="Arita Dotum Medium"/>
              <a:ea typeface="Arita Dotum Medium"/>
            </a:endParaRPr>
          </a:p>
        </p:txBody>
      </p:sp>
      <p:sp>
        <p:nvSpPr>
          <p:cNvPr id="21" name="Freeform 26"/>
          <p:cNvSpPr/>
          <p:nvPr/>
        </p:nvSpPr>
        <p:spPr>
          <a:xfrm>
            <a:off x="8915400" y="1995842"/>
            <a:ext cx="2971800" cy="3532252"/>
          </a:xfrm>
          <a:custGeom>
            <a:avLst/>
            <a:gdLst/>
            <a:ahLst/>
            <a:cxnLst/>
            <a:rect l="l" t="t" r="r" b="b"/>
            <a:pathLst>
              <a:path w="1592308" h="1459133">
                <a:moveTo>
                  <a:pt x="0" y="0"/>
                </a:moveTo>
                <a:lnTo>
                  <a:pt x="1592308" y="0"/>
                </a:lnTo>
                <a:lnTo>
                  <a:pt x="1592308" y="1459133"/>
                </a:lnTo>
                <a:lnTo>
                  <a:pt x="0" y="1459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8501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0" y="419100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19177" y="2997868"/>
            <a:ext cx="2741959" cy="711374"/>
            <a:chOff x="-13818" y="-23813"/>
            <a:chExt cx="1049665" cy="647707"/>
          </a:xfrm>
        </p:grpSpPr>
        <p:sp>
          <p:nvSpPr>
            <p:cNvPr id="15" name="Freeform 15"/>
            <p:cNvSpPr/>
            <p:nvPr/>
          </p:nvSpPr>
          <p:spPr>
            <a:xfrm>
              <a:off x="0" y="-23813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E1C34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13818" y="-23813"/>
              <a:ext cx="1035847" cy="6477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altLang="ko-KR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- </a:t>
              </a:r>
              <a:r>
                <a:rPr lang="ko-KR" altLang="en-US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팀장 </a:t>
              </a:r>
              <a:r>
                <a:rPr lang="en-US" altLang="ko-KR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: </a:t>
              </a:r>
              <a:r>
                <a:rPr lang="ko-KR" altLang="en-US" sz="2000" dirty="0" err="1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안위재</a:t>
              </a:r>
              <a:endParaRPr lang="en-US" altLang="ko-KR" sz="2000" dirty="0" smtClean="0">
                <a:solidFill>
                  <a:srgbClr val="013927"/>
                </a:solidFill>
                <a:latin typeface="Arita Dotum Medium"/>
                <a:ea typeface="Arita Dotum Medium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88701" y="2928402"/>
            <a:ext cx="520101" cy="520101"/>
          </a:xfrm>
          <a:custGeom>
            <a:avLst/>
            <a:gdLst/>
            <a:ahLst/>
            <a:cxnLst/>
            <a:rect l="l" t="t" r="r" b="b"/>
            <a:pathLst>
              <a:path w="520101" h="520101">
                <a:moveTo>
                  <a:pt x="0" y="0"/>
                </a:moveTo>
                <a:lnTo>
                  <a:pt x="520101" y="0"/>
                </a:lnTo>
                <a:lnTo>
                  <a:pt x="520101" y="520101"/>
                </a:lnTo>
                <a:lnTo>
                  <a:pt x="0" y="52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37187" y="3254568"/>
            <a:ext cx="520101" cy="520101"/>
          </a:xfrm>
          <a:custGeom>
            <a:avLst/>
            <a:gdLst/>
            <a:ahLst/>
            <a:cxnLst/>
            <a:rect l="l" t="t" r="r" b="b"/>
            <a:pathLst>
              <a:path w="520101" h="520101">
                <a:moveTo>
                  <a:pt x="0" y="0"/>
                </a:moveTo>
                <a:lnTo>
                  <a:pt x="520101" y="0"/>
                </a:lnTo>
                <a:lnTo>
                  <a:pt x="520101" y="520101"/>
                </a:lnTo>
                <a:lnTo>
                  <a:pt x="0" y="520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28700" y="1019175"/>
            <a:ext cx="1090456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8000" spc="-280" dirty="0" err="1" smtClean="0">
                <a:solidFill>
                  <a:srgbClr val="013927"/>
                </a:solidFill>
                <a:ea typeface="Arita Dotum Bold"/>
              </a:rPr>
              <a:t>팀원소개</a:t>
            </a:r>
            <a:r>
              <a:rPr lang="ko-KR" altLang="en-US" sz="8000" spc="-280" dirty="0" smtClean="0">
                <a:solidFill>
                  <a:srgbClr val="013927"/>
                </a:solidFill>
                <a:ea typeface="Arita Dotum Bold"/>
              </a:rPr>
              <a:t> 및 역할</a:t>
            </a:r>
            <a:endParaRPr lang="en-US" sz="8000" spc="-280" dirty="0">
              <a:solidFill>
                <a:srgbClr val="013927"/>
              </a:solidFill>
              <a:ea typeface="Arita Dotum Bold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4488205" y="3851218"/>
            <a:ext cx="2672931" cy="360935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D8330"/>
            </a:solidFill>
            <a:effectLst/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프로그램 설계</a:t>
              </a:r>
              <a:endParaRPr lang="en-US" altLang="ko-KR" sz="1500" dirty="0" smtClean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프로그램 </a:t>
              </a:r>
              <a:r>
                <a:rPr lang="ko-KR" altLang="en-US" sz="1500" dirty="0" err="1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오류수정</a:t>
              </a: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 및 검증</a:t>
              </a:r>
              <a:endParaRPr lang="en-US" altLang="ko-KR" sz="1500" dirty="0" smtClean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의견조율</a:t>
              </a:r>
              <a:endParaRPr lang="en-US" sz="1500" dirty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</p:txBody>
        </p:sp>
      </p:grpSp>
      <p:pic>
        <p:nvPicPr>
          <p:cNvPr id="44" name="Picture 6" descr="https://cdn-icons-png.flaticon.com/512/11356/1135646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197" y="3001786"/>
            <a:ext cx="2378371" cy="237837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88" y="3254568"/>
            <a:ext cx="3161027" cy="46645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9" name="Group 14"/>
          <p:cNvGrpSpPr/>
          <p:nvPr/>
        </p:nvGrpSpPr>
        <p:grpSpPr>
          <a:xfrm>
            <a:off x="8314880" y="5689471"/>
            <a:ext cx="2673896" cy="863989"/>
            <a:chOff x="0" y="-47625"/>
            <a:chExt cx="1035847" cy="647707"/>
          </a:xfrm>
        </p:grpSpPr>
        <p:sp>
          <p:nvSpPr>
            <p:cNvPr id="50" name="Freeform 15"/>
            <p:cNvSpPr/>
            <p:nvPr/>
          </p:nvSpPr>
          <p:spPr>
            <a:xfrm>
              <a:off x="0" y="-23813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E1C340"/>
            </a:solidFill>
          </p:spPr>
        </p:sp>
        <p:sp>
          <p:nvSpPr>
            <p:cNvPr id="51" name="TextBox 16"/>
            <p:cNvSpPr txBox="1"/>
            <p:nvPr/>
          </p:nvSpPr>
          <p:spPr>
            <a:xfrm>
              <a:off x="0" y="-47625"/>
              <a:ext cx="1035847" cy="6477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altLang="ko-KR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- </a:t>
              </a:r>
              <a:r>
                <a:rPr lang="ko-KR" altLang="en-US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팀원 </a:t>
              </a:r>
              <a:r>
                <a:rPr lang="en-US" altLang="ko-KR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: </a:t>
              </a:r>
              <a:r>
                <a:rPr lang="ko-KR" altLang="en-US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신선호</a:t>
              </a:r>
              <a:endParaRPr lang="en-US" altLang="ko-KR" sz="2000" dirty="0" smtClean="0">
                <a:solidFill>
                  <a:srgbClr val="013927"/>
                </a:solidFill>
                <a:latin typeface="Arita Dotum Medium"/>
                <a:ea typeface="Arita Dotum Medium"/>
              </a:endParaRPr>
            </a:p>
          </p:txBody>
        </p:sp>
      </p:grpSp>
      <p:grpSp>
        <p:nvGrpSpPr>
          <p:cNvPr id="63" name="Group 31"/>
          <p:cNvGrpSpPr/>
          <p:nvPr/>
        </p:nvGrpSpPr>
        <p:grpSpPr>
          <a:xfrm>
            <a:off x="8344296" y="6825993"/>
            <a:ext cx="2644480" cy="2451891"/>
            <a:chOff x="0" y="0"/>
            <a:chExt cx="812800" cy="812800"/>
          </a:xfrm>
        </p:grpSpPr>
        <p:sp>
          <p:nvSpPr>
            <p:cNvPr id="64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D8330"/>
            </a:solidFill>
            <a:effectLst/>
          </p:spPr>
        </p:sp>
        <p:sp>
          <p:nvSpPr>
            <p:cNvPr id="65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프로그램 설계</a:t>
              </a:r>
              <a:endParaRPr lang="en-US" altLang="ko-KR" sz="1500" dirty="0" smtClean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>
                  <a:solidFill>
                    <a:srgbClr val="FCFEF1"/>
                  </a:solidFill>
                  <a:latin typeface="Arita Dotum Medium"/>
                  <a:ea typeface="Arita Dotum Medium"/>
                </a:rPr>
                <a:t>프로그램 </a:t>
              </a:r>
              <a:r>
                <a:rPr lang="ko-KR" altLang="en-US" sz="1500" dirty="0" err="1">
                  <a:solidFill>
                    <a:srgbClr val="FCFEF1"/>
                  </a:solidFill>
                  <a:latin typeface="Arita Dotum Medium"/>
                  <a:ea typeface="Arita Dotum Medium"/>
                </a:rPr>
                <a:t>오류수정</a:t>
              </a:r>
              <a:r>
                <a:rPr lang="ko-KR" altLang="en-US" sz="1500" dirty="0">
                  <a:solidFill>
                    <a:srgbClr val="FCFEF1"/>
                  </a:solidFill>
                  <a:latin typeface="Arita Dotum Medium"/>
                  <a:ea typeface="Arita Dotum Medium"/>
                </a:rPr>
                <a:t> 및 </a:t>
              </a: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검증</a:t>
              </a:r>
              <a:endParaRPr lang="en-US" altLang="ko-KR" sz="1500" dirty="0" smtClean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프로젝트 발표</a:t>
              </a:r>
              <a:endParaRPr lang="en-US" sz="1500" dirty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</p:txBody>
        </p:sp>
      </p:grpSp>
      <p:pic>
        <p:nvPicPr>
          <p:cNvPr id="69" name="Picture 6" descr="https://cdn-icons-png.flaticon.com/512/11356/1135646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377" y="2764627"/>
            <a:ext cx="2378371" cy="237837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14"/>
          <p:cNvGrpSpPr/>
          <p:nvPr/>
        </p:nvGrpSpPr>
        <p:grpSpPr>
          <a:xfrm>
            <a:off x="11478882" y="5721233"/>
            <a:ext cx="2681155" cy="863989"/>
            <a:chOff x="0" y="1358"/>
            <a:chExt cx="1038659" cy="647707"/>
          </a:xfrm>
        </p:grpSpPr>
        <p:sp>
          <p:nvSpPr>
            <p:cNvPr id="71" name="Freeform 15"/>
            <p:cNvSpPr/>
            <p:nvPr/>
          </p:nvSpPr>
          <p:spPr>
            <a:xfrm>
              <a:off x="0" y="3311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E1C340"/>
            </a:solidFill>
          </p:spPr>
        </p:sp>
        <p:sp>
          <p:nvSpPr>
            <p:cNvPr id="72" name="TextBox 16"/>
            <p:cNvSpPr txBox="1"/>
            <p:nvPr/>
          </p:nvSpPr>
          <p:spPr>
            <a:xfrm>
              <a:off x="2812" y="1358"/>
              <a:ext cx="1035847" cy="6477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altLang="ko-KR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- </a:t>
              </a:r>
              <a:r>
                <a:rPr lang="ko-KR" altLang="en-US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팀원 </a:t>
              </a:r>
              <a:r>
                <a:rPr lang="en-US" altLang="ko-KR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: </a:t>
              </a:r>
              <a:r>
                <a:rPr lang="ko-KR" altLang="en-US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김혜진</a:t>
              </a:r>
              <a:endParaRPr lang="en-US" altLang="ko-KR" sz="2000" dirty="0" smtClean="0">
                <a:solidFill>
                  <a:srgbClr val="013927"/>
                </a:solidFill>
                <a:latin typeface="Arita Dotum Medium"/>
                <a:ea typeface="Arita Dotum Medium"/>
              </a:endParaRPr>
            </a:p>
          </p:txBody>
        </p:sp>
      </p:grpSp>
      <p:grpSp>
        <p:nvGrpSpPr>
          <p:cNvPr id="73" name="Group 31"/>
          <p:cNvGrpSpPr/>
          <p:nvPr/>
        </p:nvGrpSpPr>
        <p:grpSpPr>
          <a:xfrm>
            <a:off x="11539130" y="6803554"/>
            <a:ext cx="2644480" cy="2451891"/>
            <a:chOff x="0" y="0"/>
            <a:chExt cx="812800" cy="812800"/>
          </a:xfrm>
        </p:grpSpPr>
        <p:sp>
          <p:nvSpPr>
            <p:cNvPr id="74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D8330"/>
            </a:solidFill>
            <a:effectLst/>
          </p:spPr>
        </p:sp>
        <p:sp>
          <p:nvSpPr>
            <p:cNvPr id="75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프로그램 설계</a:t>
              </a:r>
              <a:endParaRPr lang="en-US" altLang="ko-KR" sz="1500" dirty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en-US" altLang="ko-KR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PPT</a:t>
              </a: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제작</a:t>
              </a:r>
              <a:endParaRPr lang="en-US" sz="1500" dirty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</p:txBody>
        </p:sp>
      </p:grpSp>
      <p:pic>
        <p:nvPicPr>
          <p:cNvPr id="76" name="Picture 6" descr="https://cdn-icons-png.flaticon.com/512/11356/1135646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557" y="2450546"/>
            <a:ext cx="2378371" cy="237837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14"/>
          <p:cNvGrpSpPr/>
          <p:nvPr/>
        </p:nvGrpSpPr>
        <p:grpSpPr>
          <a:xfrm>
            <a:off x="14657402" y="5689471"/>
            <a:ext cx="2673896" cy="863989"/>
            <a:chOff x="0" y="-47625"/>
            <a:chExt cx="1035847" cy="647707"/>
          </a:xfrm>
        </p:grpSpPr>
        <p:sp>
          <p:nvSpPr>
            <p:cNvPr id="78" name="Freeform 15"/>
            <p:cNvSpPr/>
            <p:nvPr/>
          </p:nvSpPr>
          <p:spPr>
            <a:xfrm>
              <a:off x="0" y="-11803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E1C340"/>
            </a:solidFill>
          </p:spPr>
        </p:sp>
        <p:sp>
          <p:nvSpPr>
            <p:cNvPr id="79" name="TextBox 16"/>
            <p:cNvSpPr txBox="1"/>
            <p:nvPr/>
          </p:nvSpPr>
          <p:spPr>
            <a:xfrm>
              <a:off x="0" y="-47625"/>
              <a:ext cx="1035847" cy="6477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altLang="ko-KR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- </a:t>
              </a:r>
              <a:r>
                <a:rPr lang="ko-KR" altLang="en-US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팀원 </a:t>
              </a:r>
              <a:r>
                <a:rPr lang="en-US" altLang="ko-KR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: </a:t>
              </a:r>
              <a:r>
                <a:rPr lang="ko-KR" altLang="en-US" sz="2000" dirty="0" smtClean="0">
                  <a:solidFill>
                    <a:srgbClr val="013927"/>
                  </a:solidFill>
                  <a:latin typeface="Arita Dotum Medium"/>
                  <a:ea typeface="Arita Dotum Medium"/>
                </a:rPr>
                <a:t>김민정</a:t>
              </a:r>
              <a:endParaRPr lang="en-US" altLang="ko-KR" sz="2000" dirty="0" smtClean="0">
                <a:solidFill>
                  <a:srgbClr val="013927"/>
                </a:solidFill>
                <a:latin typeface="Arita Dotum Medium"/>
                <a:ea typeface="Arita Dotum Medium"/>
              </a:endParaRPr>
            </a:p>
          </p:txBody>
        </p:sp>
      </p:grpSp>
      <p:grpSp>
        <p:nvGrpSpPr>
          <p:cNvPr id="80" name="Group 31"/>
          <p:cNvGrpSpPr/>
          <p:nvPr/>
        </p:nvGrpSpPr>
        <p:grpSpPr>
          <a:xfrm>
            <a:off x="14650142" y="6659889"/>
            <a:ext cx="2644480" cy="2595556"/>
            <a:chOff x="0" y="-47625"/>
            <a:chExt cx="812800" cy="860425"/>
          </a:xfrm>
        </p:grpSpPr>
        <p:sp>
          <p:nvSpPr>
            <p:cNvPr id="81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D8330"/>
            </a:solidFill>
            <a:effectLst/>
          </p:spPr>
        </p:sp>
        <p:sp>
          <p:nvSpPr>
            <p:cNvPr id="82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프로그램 설계</a:t>
              </a:r>
              <a:endParaRPr lang="en-US" altLang="ko-KR" sz="1500" dirty="0" smtClean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회의록 작성</a:t>
              </a:r>
              <a:endParaRPr lang="en-US" altLang="ko-KR" sz="1500" dirty="0" smtClean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  <a:p>
              <a:pPr marL="285750" indent="-285750">
                <a:lnSpc>
                  <a:spcPts val="2100"/>
                </a:lnSpc>
                <a:buFontTx/>
                <a:buChar char="-"/>
              </a:pPr>
              <a:r>
                <a:rPr lang="ko-KR" altLang="en-US" sz="1500" dirty="0" smtClean="0">
                  <a:solidFill>
                    <a:srgbClr val="FCFEF1"/>
                  </a:solidFill>
                  <a:latin typeface="Arita Dotum Medium"/>
                  <a:ea typeface="Arita Dotum Medium"/>
                </a:rPr>
                <a:t>요구사항 정의서 및 명세서 작성</a:t>
              </a:r>
              <a:endParaRPr lang="en-US" altLang="ko-KR" sz="1500" dirty="0" smtClean="0">
                <a:solidFill>
                  <a:srgbClr val="FCFEF1"/>
                </a:solidFill>
                <a:latin typeface="Arita Dotum Medium"/>
                <a:ea typeface="Arita Dotum Mediu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76482" y="1660937"/>
            <a:ext cx="6791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장바구니 등록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316200" y="511804"/>
            <a:ext cx="2286000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Create)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857500"/>
            <a:ext cx="8810625" cy="7086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2857500"/>
            <a:ext cx="82296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3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747211" y="1528314"/>
            <a:ext cx="6791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장바구니 등록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6" y="2705101"/>
            <a:ext cx="12137704" cy="6781800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0668000" y="631438"/>
            <a:ext cx="2286000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Create)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67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76482" y="1660937"/>
            <a:ext cx="6791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장바구니 조회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735926" y="511804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Read)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86" y="2705100"/>
            <a:ext cx="7526614" cy="7239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2733260"/>
            <a:ext cx="8968458" cy="72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3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76482" y="1660937"/>
            <a:ext cx="6791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장바구니 조회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7" y="2781300"/>
            <a:ext cx="8077200" cy="7239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858" y="2802834"/>
            <a:ext cx="8557542" cy="7217465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15735926" y="511804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Read)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1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42789" y="1528314"/>
            <a:ext cx="7172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장바구니 수정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392400" y="648479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Update)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42" y="2705100"/>
            <a:ext cx="7774058" cy="73071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2706757"/>
            <a:ext cx="9296400" cy="73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76482" y="1660937"/>
            <a:ext cx="72483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장바구니 삭제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316200" y="51180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altLang="ko-KR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Delete)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7" y="2705100"/>
            <a:ext cx="9549439" cy="70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482924" y="1592645"/>
            <a:ext cx="717211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장바구니</a:t>
            </a:r>
            <a:endParaRPr lang="en-US" altLang="ko-KR" sz="6000" spc="-210" dirty="0" smtClean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_</a:t>
            </a: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735926" y="511804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10" name="4C8A6A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3002" y="1238383"/>
            <a:ext cx="14602597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0" y="9258300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487400" y="4549562"/>
            <a:ext cx="2667000" cy="3740149"/>
          </a:xfrm>
          <a:custGeom>
            <a:avLst/>
            <a:gdLst/>
            <a:ahLst/>
            <a:cxnLst/>
            <a:rect l="l" t="t" r="r" b="b"/>
            <a:pathLst>
              <a:path w="922426" h="2158870">
                <a:moveTo>
                  <a:pt x="0" y="0"/>
                </a:moveTo>
                <a:lnTo>
                  <a:pt x="922426" y="0"/>
                </a:lnTo>
                <a:lnTo>
                  <a:pt x="922426" y="2158870"/>
                </a:lnTo>
                <a:lnTo>
                  <a:pt x="0" y="2158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154400" y="422246"/>
            <a:ext cx="14621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FCFEF1"/>
                </a:solidFill>
                <a:ea typeface="Arita Dotum Semi-Bold"/>
              </a:rPr>
              <a:t>프로젝트</a:t>
            </a:r>
            <a:r>
              <a:rPr lang="en-US" sz="1798" spc="-80" dirty="0">
                <a:solidFill>
                  <a:srgbClr val="FCFEF1"/>
                </a:solidFill>
                <a:ea typeface="Arita Dotum Semi-Bold"/>
              </a:rPr>
              <a:t> </a:t>
            </a:r>
            <a:r>
              <a:rPr lang="ko-KR" altLang="en-US" sz="1798" spc="-80" dirty="0" smtClean="0">
                <a:solidFill>
                  <a:srgbClr val="FCFEF1"/>
                </a:solidFill>
                <a:ea typeface="Arita Dotum Semi-Bold"/>
              </a:rPr>
              <a:t>결과</a:t>
            </a:r>
            <a:endParaRPr lang="en-US" sz="1798" spc="-80" dirty="0">
              <a:solidFill>
                <a:srgbClr val="FCFEF1"/>
              </a:solidFill>
              <a:ea typeface="Arita Dotum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5170" y="9584016"/>
            <a:ext cx="221027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</a:pPr>
            <a:r>
              <a:rPr lang="en-US" sz="1800" spc="-89">
                <a:solidFill>
                  <a:srgbClr val="FCFEF1"/>
                </a:solidFill>
                <a:ea typeface="Arita Dotum Semi-Bold"/>
                <a:hlinkClick r:id="rId6" action="ppaction://hlinksldjump"/>
              </a:rPr>
              <a:t>목차 페이지로 돌아가기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035087"/>
            <a:ext cx="53721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ko-KR" altLang="en-US" sz="9999" spc="-349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판매 통계</a:t>
            </a:r>
            <a:endParaRPr lang="en-US" altLang="ko-KR" sz="9999" spc="-349" dirty="0" smtClean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pPr>
              <a:lnSpc>
                <a:spcPts val="11999"/>
              </a:lnSpc>
            </a:pPr>
            <a:r>
              <a:rPr lang="ko-KR" altLang="en-US" sz="9999" spc="-349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관련</a:t>
            </a:r>
            <a:endParaRPr lang="en-US" sz="9999" spc="-349" dirty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1" name="Freeform 26"/>
          <p:cNvSpPr/>
          <p:nvPr/>
        </p:nvSpPr>
        <p:spPr>
          <a:xfrm>
            <a:off x="8915400" y="1995842"/>
            <a:ext cx="2971800" cy="3532252"/>
          </a:xfrm>
          <a:custGeom>
            <a:avLst/>
            <a:gdLst/>
            <a:ahLst/>
            <a:cxnLst/>
            <a:rect l="l" t="t" r="r" b="b"/>
            <a:pathLst>
              <a:path w="1592308" h="1459133">
                <a:moveTo>
                  <a:pt x="0" y="0"/>
                </a:moveTo>
                <a:lnTo>
                  <a:pt x="1592308" y="0"/>
                </a:lnTo>
                <a:lnTo>
                  <a:pt x="1592308" y="1459133"/>
                </a:lnTo>
                <a:lnTo>
                  <a:pt x="0" y="1459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1162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42789" y="1511032"/>
            <a:ext cx="72483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판매 통계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(1)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316200" y="51180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9" y="2693504"/>
            <a:ext cx="8272611" cy="72158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641" y="2684392"/>
            <a:ext cx="8153400" cy="72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6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42789" y="1506062"/>
            <a:ext cx="72483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판매 통계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(2)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316200" y="511804"/>
            <a:ext cx="218665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7" y="2552699"/>
            <a:ext cx="8297433" cy="74211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469148"/>
            <a:ext cx="8153400" cy="54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0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0" y="9258300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849600" y="422247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ea typeface="Arita Dotum Semi-Bold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ea typeface="Arita Dotum Semi-Bold"/>
              </a:rPr>
              <a:t> </a:t>
            </a:r>
            <a:r>
              <a:rPr lang="ko-KR" altLang="en-US" sz="1798" spc="-80" dirty="0" err="1" smtClean="0">
                <a:solidFill>
                  <a:srgbClr val="013927"/>
                </a:solidFill>
                <a:ea typeface="Arita Dotum Semi-Bold"/>
              </a:rPr>
              <a:t>진행일정</a:t>
            </a:r>
            <a:endParaRPr lang="en-US" sz="1798" spc="-80" dirty="0">
              <a:solidFill>
                <a:srgbClr val="013927"/>
              </a:solidFill>
              <a:ea typeface="Arita Dotum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5170" y="9584016"/>
            <a:ext cx="221027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</a:pPr>
            <a:r>
              <a:rPr lang="en-US" sz="1800" spc="-89">
                <a:solidFill>
                  <a:srgbClr val="013927"/>
                </a:solidFill>
                <a:ea typeface="Arita Dotum Semi-Bold"/>
                <a:hlinkClick r:id="rId2" action="ppaction://hlinksldjump"/>
              </a:rPr>
              <a:t>목차 페이지로 돌아가기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43365"/>
            <a:ext cx="8191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8000" spc="-280" dirty="0" smtClean="0">
                <a:solidFill>
                  <a:srgbClr val="013927"/>
                </a:solidFill>
                <a:ea typeface="Arita Dotum Bold"/>
              </a:rPr>
              <a:t>프로젝트 </a:t>
            </a:r>
            <a:r>
              <a:rPr lang="ko-KR" altLang="en-US" sz="8000" spc="-280" dirty="0" err="1" smtClean="0">
                <a:solidFill>
                  <a:srgbClr val="013927"/>
                </a:solidFill>
                <a:ea typeface="Arita Dotum Bold"/>
              </a:rPr>
              <a:t>진행일정</a:t>
            </a:r>
            <a:endParaRPr lang="en-US" sz="8000" spc="-280" dirty="0">
              <a:solidFill>
                <a:srgbClr val="013927"/>
              </a:solidFill>
              <a:ea typeface="Arita Dotum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2935693"/>
            <a:ext cx="681752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  -  </a:t>
            </a:r>
            <a:r>
              <a:rPr lang="ko-KR" altLang="en-US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기간 </a:t>
            </a: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: 2024</a:t>
            </a:r>
            <a:r>
              <a:rPr lang="ko-KR" altLang="en-US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년 </a:t>
            </a: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02</a:t>
            </a:r>
            <a:r>
              <a:rPr lang="ko-KR" altLang="en-US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월 </a:t>
            </a: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19</a:t>
            </a:r>
            <a:r>
              <a:rPr lang="ko-KR" altLang="en-US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일</a:t>
            </a: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(</a:t>
            </a:r>
            <a:r>
              <a:rPr lang="ko-KR" altLang="en-US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월</a:t>
            </a: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) ~ 2024</a:t>
            </a:r>
            <a:r>
              <a:rPr lang="ko-KR" altLang="en-US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년 </a:t>
            </a: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02</a:t>
            </a:r>
            <a:r>
              <a:rPr lang="ko-KR" altLang="en-US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월 </a:t>
            </a: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23</a:t>
            </a:r>
            <a:r>
              <a:rPr lang="ko-KR" altLang="en-US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일</a:t>
            </a: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(</a:t>
            </a:r>
            <a:r>
              <a:rPr lang="ko-KR" altLang="en-US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금</a:t>
            </a:r>
            <a:r>
              <a:rPr lang="en-US" altLang="ko-KR" sz="2200" spc="-88" dirty="0" smtClean="0">
                <a:solidFill>
                  <a:srgbClr val="013927"/>
                </a:solidFill>
                <a:latin typeface="Source Han Sans KR Normal"/>
                <a:ea typeface="Source Han Sans KR Normal"/>
              </a:rPr>
              <a:t>)</a:t>
            </a:r>
            <a:endParaRPr lang="en-US" altLang="ko-KR" sz="2200" spc="-88" dirty="0">
              <a:solidFill>
                <a:srgbClr val="013927"/>
              </a:solidFill>
              <a:latin typeface="Source Han Sans KR Normal"/>
              <a:ea typeface="Source Han Sans KR Normal"/>
            </a:endParaRPr>
          </a:p>
          <a:p>
            <a:pPr>
              <a:lnSpc>
                <a:spcPts val="2640"/>
              </a:lnSpc>
            </a:pPr>
            <a:endParaRPr lang="en-US" sz="2200" spc="-88" dirty="0">
              <a:solidFill>
                <a:srgbClr val="013927"/>
              </a:solidFill>
              <a:latin typeface="Source Han Sans KR Normal"/>
              <a:ea typeface="Source Han Sans KR Normal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01941"/>
              </p:ext>
            </p:extLst>
          </p:nvPr>
        </p:nvGraphicFramePr>
        <p:xfrm>
          <a:off x="1142996" y="3561549"/>
          <a:ext cx="14937174" cy="455184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137174">
                  <a:extLst>
                    <a:ext uri="{9D8B030D-6E8A-4147-A177-3AD203B41FA5}">
                      <a16:colId xmlns:a16="http://schemas.microsoft.com/office/drawing/2014/main" val="77649365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56536541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72365919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09682474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90299621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102182360"/>
                    </a:ext>
                  </a:extLst>
                </a:gridCol>
              </a:tblGrid>
              <a:tr h="650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업무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80000"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39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800" dirty="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1회차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ko-KR" sz="1800" dirty="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(02/19)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39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80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2회차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ko-KR" sz="180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(02/20)</a:t>
                      </a:r>
                      <a:endParaRPr lang="en-US" altLang="ko-KR" sz="1800" dirty="0" smtClean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39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800" dirty="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3회차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ko-KR" sz="1800" dirty="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(02/21)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39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800" dirty="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4회차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ko-KR" sz="1800" dirty="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(02/22)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39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800" dirty="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5회차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ko-KR" sz="1800" dirty="0" smtClean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(02/23)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139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28428"/>
                  </a:ext>
                </a:extLst>
              </a:tr>
              <a:tr h="650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주제선정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및 시나리오 구성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80000"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066132"/>
                  </a:ext>
                </a:extLst>
              </a:tr>
              <a:tr h="650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요구사항 정의서 작성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80000"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52024"/>
                  </a:ext>
                </a:extLst>
              </a:tr>
              <a:tr h="6502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JSP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자바빈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작성</a:t>
                      </a:r>
                      <a:endParaRPr lang="ko-KR" altLang="en-US" sz="1800" dirty="0" smtClean="0">
                        <a:latin typeface="+mn-ea"/>
                        <a:ea typeface="+mn-ea"/>
                      </a:endParaRPr>
                    </a:p>
                  </a:txBody>
                  <a:tcPr marL="180000"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807683"/>
                  </a:ext>
                </a:extLst>
              </a:tr>
              <a:tr h="6502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최종점검 및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제작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80000"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148432"/>
                  </a:ext>
                </a:extLst>
              </a:tr>
              <a:tr h="6502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요구사항 명세서 작성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80000"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93486"/>
                  </a:ext>
                </a:extLst>
              </a:tr>
              <a:tr h="6502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발표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80000"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734222"/>
                  </a:ext>
                </a:extLst>
              </a:tr>
            </a:tbl>
          </a:graphicData>
        </a:graphic>
      </p:graphicFrame>
      <p:sp>
        <p:nvSpPr>
          <p:cNvPr id="18" name="AutoShape 3"/>
          <p:cNvSpPr/>
          <p:nvPr/>
        </p:nvSpPr>
        <p:spPr>
          <a:xfrm flipV="1">
            <a:off x="11777999" y="7200900"/>
            <a:ext cx="2124000" cy="0"/>
          </a:xfrm>
          <a:prstGeom prst="line">
            <a:avLst/>
          </a:prstGeom>
          <a:ln w="142875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4"/>
          <p:cNvSpPr/>
          <p:nvPr/>
        </p:nvSpPr>
        <p:spPr>
          <a:xfrm>
            <a:off x="9581999" y="6515100"/>
            <a:ext cx="4320000" cy="0"/>
          </a:xfrm>
          <a:prstGeom prst="line">
            <a:avLst/>
          </a:prstGeom>
          <a:ln w="142875" cap="flat">
            <a:solidFill>
              <a:srgbClr val="FFC000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3"/>
          <p:cNvSpPr/>
          <p:nvPr/>
        </p:nvSpPr>
        <p:spPr>
          <a:xfrm flipV="1">
            <a:off x="5334000" y="4533900"/>
            <a:ext cx="2088000" cy="0"/>
          </a:xfrm>
          <a:prstGeom prst="line">
            <a:avLst/>
          </a:prstGeom>
          <a:ln w="142875" cap="flat">
            <a:solidFill>
              <a:schemeClr val="accent4">
                <a:alpha val="6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6"/>
          <p:cNvSpPr/>
          <p:nvPr/>
        </p:nvSpPr>
        <p:spPr>
          <a:xfrm>
            <a:off x="7421999" y="5905500"/>
            <a:ext cx="6480000" cy="0"/>
          </a:xfrm>
          <a:prstGeom prst="line">
            <a:avLst/>
          </a:prstGeom>
          <a:ln w="142875" cap="flat">
            <a:solidFill>
              <a:srgbClr val="00B0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3"/>
          <p:cNvSpPr/>
          <p:nvPr/>
        </p:nvSpPr>
        <p:spPr>
          <a:xfrm flipV="1">
            <a:off x="5334000" y="5219700"/>
            <a:ext cx="2088000" cy="0"/>
          </a:xfrm>
          <a:prstGeom prst="line">
            <a:avLst/>
          </a:prstGeom>
          <a:ln w="1428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3"/>
          <p:cNvSpPr/>
          <p:nvPr/>
        </p:nvSpPr>
        <p:spPr>
          <a:xfrm flipV="1">
            <a:off x="13956170" y="7810500"/>
            <a:ext cx="2088000" cy="0"/>
          </a:xfrm>
          <a:prstGeom prst="line">
            <a:avLst/>
          </a:prstGeom>
          <a:ln w="142875" cap="flat">
            <a:solidFill>
              <a:srgbClr val="FF0000">
                <a:alpha val="55000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32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753837" y="1453566"/>
            <a:ext cx="6791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err="1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판매통계</a:t>
            </a: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_</a:t>
            </a: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5"/>
          <p:cNvSpPr txBox="1"/>
          <p:nvPr/>
        </p:nvSpPr>
        <p:spPr>
          <a:xfrm>
            <a:off x="9967868" y="485388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84" y="2552699"/>
            <a:ext cx="10954716" cy="74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258300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424050">
            <a:off x="6624600" y="3048042"/>
            <a:ext cx="2662638" cy="2619067"/>
          </a:xfrm>
          <a:custGeom>
            <a:avLst/>
            <a:gdLst/>
            <a:ahLst/>
            <a:cxnLst/>
            <a:rect l="l" t="t" r="r" b="b"/>
            <a:pathLst>
              <a:path w="2662638" h="2619067">
                <a:moveTo>
                  <a:pt x="0" y="0"/>
                </a:moveTo>
                <a:lnTo>
                  <a:pt x="2662638" y="0"/>
                </a:lnTo>
                <a:lnTo>
                  <a:pt x="2662638" y="2619067"/>
                </a:lnTo>
                <a:lnTo>
                  <a:pt x="0" y="261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19848" flipH="1">
            <a:off x="9275979" y="1154074"/>
            <a:ext cx="1780586" cy="4114800"/>
          </a:xfrm>
          <a:custGeom>
            <a:avLst/>
            <a:gdLst/>
            <a:ahLst/>
            <a:cxnLst/>
            <a:rect l="l" t="t" r="r" b="b"/>
            <a:pathLst>
              <a:path w="1780586" h="4114800">
                <a:moveTo>
                  <a:pt x="1780586" y="0"/>
                </a:moveTo>
                <a:lnTo>
                  <a:pt x="0" y="0"/>
                </a:lnTo>
                <a:lnTo>
                  <a:pt x="0" y="4114800"/>
                </a:lnTo>
                <a:lnTo>
                  <a:pt x="1780586" y="4114800"/>
                </a:lnTo>
                <a:lnTo>
                  <a:pt x="17805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5794" y="6135288"/>
            <a:ext cx="12716411" cy="144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spc="-349" dirty="0" err="1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9999" spc="-349" dirty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9999" spc="-349" dirty="0" err="1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회고</a:t>
            </a:r>
            <a:endParaRPr lang="en-US" sz="9999" spc="-349" dirty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06800" y="454566"/>
            <a:ext cx="1603474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1798" spc="-80" dirty="0" err="1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회고</a:t>
            </a:r>
            <a:endParaRPr lang="en-US" sz="1798" spc="-80" dirty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5170" y="9584016"/>
            <a:ext cx="221027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</a:pPr>
            <a:r>
              <a:rPr lang="en-US" sz="1800" spc="-89">
                <a:solidFill>
                  <a:srgbClr val="FCFEF1"/>
                </a:solidFill>
                <a:ea typeface="Arita Dotum Semi-Bold"/>
                <a:hlinkClick r:id="rId6" action="ppaction://hlinksldjump"/>
              </a:rPr>
              <a:t>목차 페이지로 돌아가기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2"/>
          <p:cNvGrpSpPr/>
          <p:nvPr/>
        </p:nvGrpSpPr>
        <p:grpSpPr>
          <a:xfrm>
            <a:off x="514350" y="304949"/>
            <a:ext cx="17259300" cy="9467255"/>
            <a:chOff x="0" y="-47625"/>
            <a:chExt cx="4545659" cy="2493433"/>
          </a:xfrm>
        </p:grpSpPr>
        <p:sp>
          <p:nvSpPr>
            <p:cNvPr id="4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4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5111118" y="3243842"/>
            <a:ext cx="4140000" cy="3366802"/>
            <a:chOff x="0" y="0"/>
            <a:chExt cx="1500474" cy="1059142"/>
          </a:xfrm>
          <a:solidFill>
            <a:srgbClr val="013927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7"/>
          <p:cNvGrpSpPr/>
          <p:nvPr/>
        </p:nvGrpSpPr>
        <p:grpSpPr>
          <a:xfrm>
            <a:off x="13322838" y="3243842"/>
            <a:ext cx="4140000" cy="3294000"/>
            <a:chOff x="0" y="0"/>
            <a:chExt cx="1500474" cy="1059142"/>
          </a:xfrm>
          <a:solidFill>
            <a:srgbClr val="013927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9" name="Group 9"/>
          <p:cNvGrpSpPr/>
          <p:nvPr/>
        </p:nvGrpSpPr>
        <p:grpSpPr>
          <a:xfrm>
            <a:off x="9264654" y="6204787"/>
            <a:ext cx="4140000" cy="3442755"/>
            <a:chOff x="0" y="0"/>
            <a:chExt cx="1500474" cy="1059142"/>
          </a:xfrm>
          <a:solidFill>
            <a:srgbClr val="013927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13639800" y="4085479"/>
            <a:ext cx="3241123" cy="12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코드의 특정 부분만 수정하는 것이 아니라 전반적인 프로그램을 이해하는 것이 얼마나 중요한지를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알게 되었습니다</a:t>
            </a:r>
            <a:r>
              <a:rPr lang="en-US" altLang="ko-KR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300" spc="5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11232" y="6814012"/>
            <a:ext cx="3729259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프로그램을 개발하기 위해서는 하나의 영역만 이해를 </a:t>
            </a:r>
            <a:r>
              <a:rPr lang="ko-KR" altLang="en-US" sz="1300" spc="5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해야되는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것이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아니라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전체를 보는 시점이 있어야 되는 지 더욱 깨닫게 되었습니다</a:t>
            </a:r>
            <a:r>
              <a:rPr lang="en-US" altLang="ko-KR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부족한 부분을 팀워크로 해결하게 되어 감사합니다</a:t>
            </a:r>
            <a:r>
              <a:rPr lang="en-US" altLang="ko-KR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끝난 후</a:t>
            </a:r>
            <a:r>
              <a:rPr lang="en-US" altLang="ko-KR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spc="5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개발공부를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더욱 열심히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해야겠습니다</a:t>
            </a:r>
            <a:r>
              <a:rPr lang="en-US" altLang="ko-KR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300" spc="5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754270" y="3475240"/>
            <a:ext cx="4113110" cy="38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ko-KR" altLang="en-US" sz="2500" spc="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신선호</a:t>
            </a:r>
            <a:endParaRPr lang="en-US" sz="2500" spc="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012051" y="3546499"/>
            <a:ext cx="4113110" cy="38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ko-KR" altLang="en-US" sz="2500" spc="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김민정</a:t>
            </a:r>
            <a:endParaRPr lang="en-US" sz="2500" spc="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917347" y="6403114"/>
            <a:ext cx="4113110" cy="38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ko-KR" altLang="en-US" sz="2500" spc="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김혜진</a:t>
            </a:r>
            <a:endParaRPr lang="en-US" sz="2500" spc="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32"/>
          <p:cNvSpPr/>
          <p:nvPr/>
        </p:nvSpPr>
        <p:spPr>
          <a:xfrm rot="-2655355" flipV="1">
            <a:off x="3623407" y="3173211"/>
            <a:ext cx="1500143" cy="44031"/>
          </a:xfrm>
          <a:prstGeom prst="line">
            <a:avLst/>
          </a:prstGeom>
          <a:ln w="47625" cap="rnd">
            <a:solidFill>
              <a:srgbClr val="013927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 rot="-8100000" flipV="1">
            <a:off x="6740134" y="7755143"/>
            <a:ext cx="1446660" cy="211862"/>
          </a:xfrm>
          <a:prstGeom prst="line">
            <a:avLst/>
          </a:prstGeom>
          <a:ln w="47625" cap="rnd">
            <a:solidFill>
              <a:srgbClr val="013927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3" name="Group 3"/>
          <p:cNvGrpSpPr/>
          <p:nvPr/>
        </p:nvGrpSpPr>
        <p:grpSpPr>
          <a:xfrm>
            <a:off x="1064389" y="6344400"/>
            <a:ext cx="4140000" cy="3294000"/>
            <a:chOff x="0" y="0"/>
            <a:chExt cx="1500474" cy="1059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</p:grpSp>
      <p:grpSp>
        <p:nvGrpSpPr>
          <p:cNvPr id="15" name="그룹 14"/>
          <p:cNvGrpSpPr/>
          <p:nvPr/>
        </p:nvGrpSpPr>
        <p:grpSpPr>
          <a:xfrm>
            <a:off x="1864442" y="4151220"/>
            <a:ext cx="2520000" cy="2520000"/>
            <a:chOff x="1327476" y="4151719"/>
            <a:chExt cx="2924869" cy="2924869"/>
          </a:xfrm>
        </p:grpSpPr>
        <p:sp>
          <p:nvSpPr>
            <p:cNvPr id="17" name="Freeform 17"/>
            <p:cNvSpPr/>
            <p:nvPr/>
          </p:nvSpPr>
          <p:spPr>
            <a:xfrm>
              <a:off x="1327476" y="4151719"/>
              <a:ext cx="2924869" cy="2924869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pic>
          <p:nvPicPr>
            <p:cNvPr id="38" name="Picture 2" descr="리더 무료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0879" y="4256579"/>
              <a:ext cx="2643480" cy="2706796"/>
            </a:xfrm>
            <a:prstGeom prst="ellipse">
              <a:avLst/>
            </a:prstGeom>
            <a:solidFill>
              <a:srgbClr val="FFFF00"/>
            </a:solidFill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9" name="그룹 18"/>
          <p:cNvGrpSpPr/>
          <p:nvPr/>
        </p:nvGrpSpPr>
        <p:grpSpPr>
          <a:xfrm>
            <a:off x="14068606" y="1028700"/>
            <a:ext cx="2520000" cy="2520000"/>
            <a:chOff x="13851230" y="1028700"/>
            <a:chExt cx="2924869" cy="2924869"/>
          </a:xfrm>
        </p:grpSpPr>
        <p:sp>
          <p:nvSpPr>
            <p:cNvPr id="26" name="Freeform 26"/>
            <p:cNvSpPr/>
            <p:nvPr/>
          </p:nvSpPr>
          <p:spPr>
            <a:xfrm>
              <a:off x="13851230" y="1028700"/>
              <a:ext cx="2924869" cy="2924869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pic>
          <p:nvPicPr>
            <p:cNvPr id="2050" name="Picture 2" descr="https://cdn-icons-png.flaticon.com/512/3526/352682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0800" y="1144326"/>
              <a:ext cx="2642400" cy="2703774"/>
            </a:xfrm>
            <a:prstGeom prst="ellipse">
              <a:avLst/>
            </a:prstGeom>
            <a:solidFill>
              <a:srgbClr val="FFFF00"/>
            </a:solidFill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8" name="그룹 17"/>
          <p:cNvGrpSpPr/>
          <p:nvPr/>
        </p:nvGrpSpPr>
        <p:grpSpPr>
          <a:xfrm>
            <a:off x="10084358" y="4135676"/>
            <a:ext cx="2520000" cy="2520000"/>
            <a:chOff x="9738120" y="4476450"/>
            <a:chExt cx="2924869" cy="2924869"/>
          </a:xfrm>
        </p:grpSpPr>
        <p:sp>
          <p:nvSpPr>
            <p:cNvPr id="20" name="Freeform 20"/>
            <p:cNvSpPr/>
            <p:nvPr/>
          </p:nvSpPr>
          <p:spPr>
            <a:xfrm>
              <a:off x="9738120" y="4476450"/>
              <a:ext cx="2924869" cy="2924869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pic>
          <p:nvPicPr>
            <p:cNvPr id="2052" name="Picture 4" descr="https://cdn-icons-png.flaticon.com/512/4741/4741195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0" y="4610100"/>
              <a:ext cx="2642400" cy="2608377"/>
            </a:xfrm>
            <a:prstGeom prst="ellipse">
              <a:avLst/>
            </a:prstGeom>
            <a:solidFill>
              <a:srgbClr val="FFFF00"/>
            </a:solidFill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6" name="그룹 15"/>
          <p:cNvGrpSpPr/>
          <p:nvPr/>
        </p:nvGrpSpPr>
        <p:grpSpPr>
          <a:xfrm>
            <a:off x="5926416" y="1028700"/>
            <a:ext cx="2520000" cy="2520000"/>
            <a:chOff x="5625010" y="1028700"/>
            <a:chExt cx="2924869" cy="2924869"/>
          </a:xfrm>
        </p:grpSpPr>
        <p:sp>
          <p:nvSpPr>
            <p:cNvPr id="23" name="Freeform 23"/>
            <p:cNvSpPr/>
            <p:nvPr/>
          </p:nvSpPr>
          <p:spPr>
            <a:xfrm>
              <a:off x="5625010" y="1028700"/>
              <a:ext cx="2924869" cy="2924869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pic>
          <p:nvPicPr>
            <p:cNvPr id="2054" name="Picture 6" descr="https://cdn-icons-png.flaticon.com/512/2806/280643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1181100"/>
              <a:ext cx="2642400" cy="2642400"/>
            </a:xfrm>
            <a:prstGeom prst="ellipse">
              <a:avLst/>
            </a:prstGeom>
            <a:solidFill>
              <a:srgbClr val="FFFF00"/>
            </a:solidFill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45" name="TextBox 28"/>
          <p:cNvSpPr txBox="1"/>
          <p:nvPr/>
        </p:nvSpPr>
        <p:spPr>
          <a:xfrm>
            <a:off x="1028700" y="1019175"/>
            <a:ext cx="1090456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8000" spc="-280" dirty="0" smtClean="0">
                <a:solidFill>
                  <a:srgbClr val="013927"/>
                </a:solidFill>
                <a:ea typeface="Arita Dotum Bold"/>
              </a:rPr>
              <a:t>자체 평가</a:t>
            </a:r>
            <a:endParaRPr lang="en-US" sz="8000" spc="-280" dirty="0">
              <a:solidFill>
                <a:srgbClr val="013927"/>
              </a:solidFill>
              <a:ea typeface="Arita Dotum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9197" y="6951234"/>
            <a:ext cx="3848100" cy="253915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250"/>
              </a:lnSpc>
            </a:pP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소스를 참고하고 수정하는 과정에서 </a:t>
            </a:r>
            <a:r>
              <a:rPr lang="ko-KR" altLang="en-US" sz="1300" spc="50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메소드에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 확실한 이해가 필요하다는 것을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느꼈고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알고리즘에 대해서 많은 공부가 필요하다고 느꼈습니다</a:t>
            </a:r>
            <a:r>
              <a:rPr lang="en-US" altLang="ko-KR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많은 오류들이 생겼었지만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수정해 나가는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과정에서 성취감을 느낄 수 있었습니다</a:t>
            </a:r>
            <a:r>
              <a:rPr lang="en-US" altLang="ko-KR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300" spc="5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-204130" y="6535905"/>
            <a:ext cx="4113110" cy="3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ko-KR" altLang="en-US" sz="2500" spc="50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안위재</a:t>
            </a:r>
            <a:endParaRPr lang="en-US" sz="2500" spc="5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5336110" y="3837651"/>
            <a:ext cx="3655490" cy="253915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250"/>
              </a:lnSpc>
            </a:pP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코드를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창작하는 것이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아니라 기존에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있던 것을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수정해서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사용하는 것임에도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많은 부분을 생각하여야 한다는 것을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알았습니다</a:t>
            </a:r>
            <a:r>
              <a:rPr lang="en-US" altLang="ko-KR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수정해 나가는 </a:t>
            </a:r>
            <a:r>
              <a:rPr lang="ko-KR" altLang="en-US" sz="1300" spc="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과정에서 몰랐던 부분을 새로 알게 되었고 수정 후 프로그램이 구현되었을 때 큰 만족감을 느낄 수 </a:t>
            </a:r>
            <a:r>
              <a:rPr lang="ko-KR" altLang="en-US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있었습니다</a:t>
            </a:r>
            <a:r>
              <a:rPr lang="en-US" altLang="ko-KR" sz="1300" spc="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300" spc="5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AutoShape 32"/>
          <p:cNvSpPr/>
          <p:nvPr/>
        </p:nvSpPr>
        <p:spPr>
          <a:xfrm rot="-2655355" flipV="1">
            <a:off x="11343535" y="3151257"/>
            <a:ext cx="1500143" cy="44031"/>
          </a:xfrm>
          <a:prstGeom prst="line">
            <a:avLst/>
          </a:prstGeom>
          <a:ln w="47625" cap="rnd">
            <a:solidFill>
              <a:srgbClr val="013927"/>
            </a:solidFill>
            <a:prstDash val="solid"/>
            <a:headEnd type="oval" w="lg" len="lg"/>
            <a:tailEnd type="oval" w="lg" len="lg"/>
          </a:ln>
        </p:spPr>
      </p:sp>
    </p:spTree>
    <p:extLst>
      <p:ext uri="{BB962C8B-B14F-4D97-AF65-F5344CB8AC3E}">
        <p14:creationId xmlns:p14="http://schemas.microsoft.com/office/powerpoint/2010/main" val="293325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382000" y="2781300"/>
            <a:ext cx="6934200" cy="6162281"/>
          </a:xfrm>
          <a:custGeom>
            <a:avLst/>
            <a:gdLst/>
            <a:ahLst/>
            <a:cxnLst/>
            <a:rect l="l" t="t" r="r" b="b"/>
            <a:pathLst>
              <a:path w="4733335" h="5598569">
                <a:moveTo>
                  <a:pt x="0" y="0"/>
                </a:moveTo>
                <a:lnTo>
                  <a:pt x="4733336" y="0"/>
                </a:lnTo>
                <a:lnTo>
                  <a:pt x="4733336" y="5598569"/>
                </a:lnTo>
                <a:lnTo>
                  <a:pt x="0" y="5598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762000" y="1943100"/>
            <a:ext cx="8865270" cy="107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 spc="-259" dirty="0" err="1" smtClean="0">
                <a:solidFill>
                  <a:srgbClr val="FCFEF1"/>
                </a:solidFill>
                <a:latin typeface="Arita Dotum Bold"/>
                <a:ea typeface="Arita Dotum Bold"/>
              </a:rPr>
              <a:t>감사합니다</a:t>
            </a:r>
            <a:r>
              <a:rPr lang="en-US" sz="7400" spc="-259" dirty="0" smtClean="0">
                <a:solidFill>
                  <a:srgbClr val="FCFEF1"/>
                </a:solidFill>
                <a:latin typeface="Arita Dotum Bold"/>
                <a:ea typeface="Arita Dotum Bold"/>
              </a:rPr>
              <a:t> !</a:t>
            </a:r>
            <a:endParaRPr lang="en-US" sz="7400" spc="-259" dirty="0">
              <a:solidFill>
                <a:srgbClr val="FCFEF1"/>
              </a:solidFill>
              <a:latin typeface="Arita Dotum Bold"/>
              <a:ea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394058" y="422247"/>
            <a:ext cx="166534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 smtClean="0">
                <a:solidFill>
                  <a:srgbClr val="FCFEF1"/>
                </a:solidFill>
                <a:ea typeface="Arita Dotum Semi-Bold"/>
              </a:rPr>
              <a:t>프로젝트</a:t>
            </a:r>
            <a:r>
              <a:rPr lang="en-US" sz="1798" spc="-80" dirty="0" smtClean="0">
                <a:solidFill>
                  <a:srgbClr val="FCFEF1"/>
                </a:solidFill>
                <a:ea typeface="Arita Dotum Semi-Bold"/>
              </a:rPr>
              <a:t> </a:t>
            </a:r>
            <a:r>
              <a:rPr lang="ko-KR" altLang="en-US" sz="1798" spc="-80" dirty="0" smtClean="0">
                <a:solidFill>
                  <a:srgbClr val="FCFEF1"/>
                </a:solidFill>
                <a:ea typeface="Arita Dotum Semi-Bold"/>
              </a:rPr>
              <a:t>마무리</a:t>
            </a:r>
            <a:endParaRPr lang="en-US" sz="1798" spc="-80" dirty="0">
              <a:solidFill>
                <a:srgbClr val="FCFEF1"/>
              </a:solidFill>
              <a:ea typeface="Arita Dotum Semi-Bold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-1828800" y="3162300"/>
            <a:ext cx="8865270" cy="107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altLang="ko-KR" sz="7400" spc="-259" dirty="0" smtClean="0">
                <a:solidFill>
                  <a:srgbClr val="FCFEF1"/>
                </a:solidFill>
                <a:latin typeface="Arita Dotum Bold"/>
                <a:ea typeface="Arita Dotum Bold"/>
              </a:rPr>
              <a:t>Q&amp;A</a:t>
            </a:r>
            <a:endParaRPr lang="en-US" sz="7400" spc="-259" dirty="0">
              <a:solidFill>
                <a:srgbClr val="FCFEF1"/>
              </a:solidFill>
              <a:latin typeface="Arita Dotum Bold"/>
              <a:ea typeface="Arita Dot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505238" y="1620806"/>
            <a:ext cx="366691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ERD-</a:t>
            </a:r>
          </a:p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다이어그램</a:t>
            </a:r>
            <a:endParaRPr lang="en-US" sz="6000" spc="-21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5735926" y="511804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1333500"/>
            <a:ext cx="13639800" cy="86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0" y="9258300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6154400" y="422246"/>
            <a:ext cx="14621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FCFEF1"/>
                </a:solidFill>
                <a:ea typeface="Arita Dotum Semi-Bold"/>
              </a:rPr>
              <a:t>프로젝트</a:t>
            </a:r>
            <a:r>
              <a:rPr lang="en-US" sz="1798" spc="-80" dirty="0">
                <a:solidFill>
                  <a:srgbClr val="FCFEF1"/>
                </a:solidFill>
                <a:ea typeface="Arita Dotum Semi-Bold"/>
              </a:rPr>
              <a:t> </a:t>
            </a:r>
            <a:r>
              <a:rPr lang="ko-KR" altLang="en-US" sz="1798" spc="-80" dirty="0" smtClean="0">
                <a:solidFill>
                  <a:srgbClr val="FCFEF1"/>
                </a:solidFill>
                <a:ea typeface="Arita Dotum Semi-Bold"/>
              </a:rPr>
              <a:t>결과</a:t>
            </a:r>
            <a:endParaRPr lang="en-US" sz="1798" spc="-80" dirty="0">
              <a:solidFill>
                <a:srgbClr val="FCFEF1"/>
              </a:solidFill>
              <a:ea typeface="Arita Dotum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5170" y="9584016"/>
            <a:ext cx="221027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</a:pPr>
            <a:r>
              <a:rPr lang="en-US" sz="1800" spc="-89">
                <a:solidFill>
                  <a:srgbClr val="FCFEF1"/>
                </a:solidFill>
                <a:ea typeface="Arita Dotum Semi-Bold"/>
                <a:hlinkClick r:id="rId2" action="ppaction://hlinksldjump"/>
              </a:rPr>
              <a:t>목차 페이지로 돌아가기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5000" y="2063353"/>
            <a:ext cx="69723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 spc="-349" dirty="0" err="1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endParaRPr lang="en-US" sz="9999" spc="-349" dirty="0" smtClean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pPr>
              <a:lnSpc>
                <a:spcPts val="11999"/>
              </a:lnSpc>
            </a:pPr>
            <a:r>
              <a:rPr lang="en-US" sz="9999" spc="-349" dirty="0" err="1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r>
              <a:rPr lang="en-US" sz="9999" spc="-349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(CRUD)</a:t>
            </a:r>
            <a:endParaRPr lang="en-US" sz="9999" spc="-349" dirty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63400" y="4305300"/>
            <a:ext cx="2514600" cy="346248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r">
              <a:lnSpc>
                <a:spcPct val="150000"/>
              </a:lnSpc>
              <a:buFontTx/>
              <a:buChar char="-"/>
            </a:pPr>
            <a:r>
              <a:rPr lang="ko-KR" altLang="en-US" sz="3000" spc="-87" dirty="0" smtClean="0">
                <a:solidFill>
                  <a:srgbClr val="FCFEF1"/>
                </a:solidFill>
                <a:latin typeface="Arita Dotum Medium" panose="020B0600000101010101" charset="-127"/>
                <a:ea typeface="Arita Dotum Medium" panose="020B0600000101010101" charset="-127"/>
              </a:rPr>
              <a:t>메인</a:t>
            </a:r>
            <a:r>
              <a:rPr lang="en-US" altLang="ko-KR" sz="3000" spc="-87" dirty="0" smtClean="0">
                <a:solidFill>
                  <a:srgbClr val="FCFEF1"/>
                </a:solidFill>
                <a:latin typeface="Arita Dotum Medium" panose="020B0600000101010101" charset="-127"/>
                <a:ea typeface="Arita Dotum Medium" panose="020B0600000101010101" charset="-127"/>
              </a:rPr>
              <a:t>Page</a:t>
            </a:r>
          </a:p>
          <a:p>
            <a:pPr marL="342900" indent="-342900" algn="r">
              <a:lnSpc>
                <a:spcPct val="150000"/>
              </a:lnSpc>
              <a:buFontTx/>
              <a:buChar char="-"/>
            </a:pPr>
            <a:r>
              <a:rPr lang="ko-KR" altLang="en-US" sz="3000" spc="-87" dirty="0" smtClean="0">
                <a:solidFill>
                  <a:srgbClr val="FCFEF1"/>
                </a:solidFill>
                <a:latin typeface="Arita Dotum Medium" panose="020B0600000101010101" charset="-127"/>
                <a:ea typeface="Arita Dotum Medium" panose="020B0600000101010101" charset="-127"/>
              </a:rPr>
              <a:t>회원가입 </a:t>
            </a:r>
            <a:endParaRPr lang="ko-KR" altLang="en-US" sz="3000" spc="-87" dirty="0">
              <a:solidFill>
                <a:srgbClr val="FCFEF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342900" indent="-342900" algn="r">
              <a:lnSpc>
                <a:spcPct val="150000"/>
              </a:lnSpc>
              <a:buFontTx/>
              <a:buChar char="-"/>
            </a:pPr>
            <a:r>
              <a:rPr lang="ko-KR" altLang="en-US" sz="3000" spc="-87" dirty="0" smtClean="0">
                <a:solidFill>
                  <a:srgbClr val="FCFEF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상품관련 </a:t>
            </a:r>
            <a:endParaRPr lang="ko-KR" altLang="en-US" sz="3000" spc="-87" dirty="0">
              <a:solidFill>
                <a:srgbClr val="FCFEF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342900" indent="-342900" algn="r">
              <a:lnSpc>
                <a:spcPct val="150000"/>
              </a:lnSpc>
              <a:buFontTx/>
              <a:buChar char="-"/>
            </a:pPr>
            <a:r>
              <a:rPr lang="ko-KR" altLang="en-US" sz="3000" spc="-87" dirty="0" smtClean="0">
                <a:solidFill>
                  <a:srgbClr val="FCFEF1"/>
                </a:solidFill>
                <a:latin typeface="Arita Dotum Medium" panose="020B0600000101010101" charset="-127"/>
                <a:ea typeface="Arita Dotum Medium" panose="020B0600000101010101" charset="-127"/>
              </a:rPr>
              <a:t>장바구니 </a:t>
            </a:r>
            <a:endParaRPr lang="ko-KR" altLang="en-US" sz="3000" spc="-87" dirty="0">
              <a:solidFill>
                <a:srgbClr val="FCFEF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342900" indent="-342900" algn="r">
              <a:lnSpc>
                <a:spcPct val="150000"/>
              </a:lnSpc>
              <a:buFontTx/>
              <a:buChar char="-"/>
            </a:pPr>
            <a:r>
              <a:rPr lang="ko-KR" altLang="en-US" sz="3000" spc="-87" dirty="0" err="1" smtClean="0">
                <a:solidFill>
                  <a:srgbClr val="FCFEF1"/>
                </a:solidFill>
                <a:latin typeface="Arita Dotum Medium" panose="020B0600000101010101" charset="-127"/>
                <a:ea typeface="Arita Dotum Medium" panose="020B0600000101010101" charset="-127"/>
              </a:rPr>
              <a:t>판매통계</a:t>
            </a:r>
            <a:r>
              <a:rPr lang="ko-KR" altLang="en-US" sz="3000" spc="-87" dirty="0" smtClean="0">
                <a:solidFill>
                  <a:srgbClr val="FCFEF1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endParaRPr lang="en-US" sz="3000" spc="-87" dirty="0">
              <a:solidFill>
                <a:srgbClr val="FCFEF1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0" y="9258300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1023937"/>
            <a:ext cx="18493007" cy="0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792200" y="4573970"/>
            <a:ext cx="2667000" cy="3740149"/>
          </a:xfrm>
          <a:custGeom>
            <a:avLst/>
            <a:gdLst/>
            <a:ahLst/>
            <a:cxnLst/>
            <a:rect l="l" t="t" r="r" b="b"/>
            <a:pathLst>
              <a:path w="922426" h="2158870">
                <a:moveTo>
                  <a:pt x="0" y="0"/>
                </a:moveTo>
                <a:lnTo>
                  <a:pt x="922426" y="0"/>
                </a:lnTo>
                <a:lnTo>
                  <a:pt x="922426" y="2158870"/>
                </a:lnTo>
                <a:lnTo>
                  <a:pt x="0" y="2158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154400" y="422246"/>
            <a:ext cx="14621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FCFEF1"/>
                </a:solidFill>
                <a:ea typeface="Arita Dotum Semi-Bold"/>
              </a:rPr>
              <a:t>프로젝트</a:t>
            </a:r>
            <a:r>
              <a:rPr lang="en-US" sz="1798" spc="-80" dirty="0">
                <a:solidFill>
                  <a:srgbClr val="FCFEF1"/>
                </a:solidFill>
                <a:ea typeface="Arita Dotum Semi-Bold"/>
              </a:rPr>
              <a:t> </a:t>
            </a:r>
            <a:r>
              <a:rPr lang="ko-KR" altLang="en-US" sz="1798" spc="-80" dirty="0" smtClean="0">
                <a:solidFill>
                  <a:srgbClr val="FCFEF1"/>
                </a:solidFill>
                <a:ea typeface="Arita Dotum Semi-Bold"/>
              </a:rPr>
              <a:t>결과</a:t>
            </a:r>
            <a:endParaRPr lang="en-US" sz="1798" spc="-80" dirty="0">
              <a:solidFill>
                <a:srgbClr val="FCFEF1"/>
              </a:solidFill>
              <a:ea typeface="Arita Dotum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5170" y="9584016"/>
            <a:ext cx="221027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</a:pPr>
            <a:r>
              <a:rPr lang="en-US" sz="1800" spc="-89">
                <a:solidFill>
                  <a:srgbClr val="FCFEF1"/>
                </a:solidFill>
                <a:ea typeface="Arita Dotum Semi-Bold"/>
                <a:hlinkClick r:id="rId6" action="ppaction://hlinksldjump"/>
              </a:rPr>
              <a:t>목차 페이지로 돌아가기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035087"/>
            <a:ext cx="53721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ko-KR" altLang="en-US" sz="9999" spc="-349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메인</a:t>
            </a:r>
            <a:r>
              <a:rPr lang="en-US" altLang="ko-KR" sz="9999" spc="-349" dirty="0" smtClean="0">
                <a:solidFill>
                  <a:srgbClr val="FCFEF1"/>
                </a:solidFill>
                <a:latin typeface="Arita Dotum Bold" panose="020B0600000101010101" charset="-127"/>
                <a:ea typeface="Arita Dotum Bold" panose="020B0600000101010101" charset="-127"/>
              </a:rPr>
              <a:t>Page</a:t>
            </a:r>
            <a:endParaRPr lang="en-US" sz="9999" spc="-349" dirty="0">
              <a:solidFill>
                <a:srgbClr val="FCFEF1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1" name="Freeform 26"/>
          <p:cNvSpPr/>
          <p:nvPr/>
        </p:nvSpPr>
        <p:spPr>
          <a:xfrm>
            <a:off x="9601200" y="1929517"/>
            <a:ext cx="2971800" cy="3532252"/>
          </a:xfrm>
          <a:custGeom>
            <a:avLst/>
            <a:gdLst/>
            <a:ahLst/>
            <a:cxnLst/>
            <a:rect l="l" t="t" r="r" b="b"/>
            <a:pathLst>
              <a:path w="1592308" h="1459133">
                <a:moveTo>
                  <a:pt x="0" y="0"/>
                </a:moveTo>
                <a:lnTo>
                  <a:pt x="1592308" y="0"/>
                </a:lnTo>
                <a:lnTo>
                  <a:pt x="1592308" y="1459133"/>
                </a:lnTo>
                <a:lnTo>
                  <a:pt x="0" y="1459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0886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990600" y="268358"/>
            <a:ext cx="255585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 marL="0" lvl="0" indent="0">
              <a:lnSpc>
                <a:spcPts val="2061"/>
              </a:lnSpc>
            </a:pPr>
            <a:r>
              <a:rPr lang="en-US" altLang="ko-KR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Store</a:t>
            </a:r>
            <a:r>
              <a:rPr lang="ko-KR" altLang="en-US" sz="2200" u="none" dirty="0" smtClean="0">
                <a:solidFill>
                  <a:srgbClr val="013927"/>
                </a:solidFill>
                <a:latin typeface="Nanum Myeongjo Bold" panose="020B0600000101010101" charset="-127"/>
                <a:ea typeface="Nanum Myeongjo Bold" panose="020B0600000101010101" charset="-127"/>
              </a:rPr>
              <a:t>관리시스템</a:t>
            </a:r>
            <a:endParaRPr lang="en-US" sz="2200" u="none" dirty="0">
              <a:solidFill>
                <a:srgbClr val="013927"/>
              </a:solidFill>
              <a:latin typeface="Nanum Myeongjo Bold" panose="020B0600000101010101" charset="-127"/>
              <a:ea typeface="Nanum Myeongjo Bold" panose="020B0600000101010101" charset="-127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412932" y="377359"/>
            <a:ext cx="459714" cy="459714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9465" tIns="19465" rIns="19465" bIns="19465" rtlCol="0" anchor="ctr"/>
            <a:lstStyle/>
            <a:p>
              <a:pPr algn="ctr">
                <a:lnSpc>
                  <a:spcPts val="1694"/>
                </a:lnSpc>
              </a:pPr>
              <a:endParaRPr>
                <a:latin typeface="맑은 고딕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531742" y="458974"/>
            <a:ext cx="222095" cy="296486"/>
          </a:xfrm>
          <a:custGeom>
            <a:avLst/>
            <a:gdLst/>
            <a:ahLst/>
            <a:cxnLst/>
            <a:rect l="l" t="t" r="r" b="b"/>
            <a:pathLst>
              <a:path w="222095" h="296486">
                <a:moveTo>
                  <a:pt x="0" y="0"/>
                </a:moveTo>
                <a:lnTo>
                  <a:pt x="222095" y="0"/>
                </a:lnTo>
                <a:lnTo>
                  <a:pt x="222095" y="296485"/>
                </a:lnTo>
                <a:lnTo>
                  <a:pt x="0" y="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485418" y="1592645"/>
            <a:ext cx="641011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메인</a:t>
            </a:r>
            <a:r>
              <a:rPr lang="en-US" altLang="ko-KR" sz="6000" spc="-21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Page(1)</a:t>
            </a:r>
          </a:p>
          <a:p>
            <a:pPr>
              <a:lnSpc>
                <a:spcPts val="7200"/>
              </a:lnSpc>
            </a:pPr>
            <a:endParaRPr lang="en-US" sz="6000" spc="-210" dirty="0">
              <a:solidFill>
                <a:srgbClr val="013927"/>
              </a:solidFill>
              <a:ea typeface="Arita Dotum Bold"/>
            </a:endParaRPr>
          </a:p>
        </p:txBody>
      </p:sp>
      <p:sp>
        <p:nvSpPr>
          <p:cNvPr id="62" name="AutoShape 4"/>
          <p:cNvSpPr/>
          <p:nvPr/>
        </p:nvSpPr>
        <p:spPr>
          <a:xfrm flipV="1">
            <a:off x="0" y="1174052"/>
            <a:ext cx="18493007" cy="0"/>
          </a:xfrm>
          <a:prstGeom prst="line">
            <a:avLst/>
          </a:prstGeom>
          <a:ln w="9525" cap="flat">
            <a:solidFill>
              <a:srgbClr val="0139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5"/>
          <p:cNvSpPr txBox="1"/>
          <p:nvPr/>
        </p:nvSpPr>
        <p:spPr>
          <a:xfrm>
            <a:off x="16078200" y="564657"/>
            <a:ext cx="17669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06"/>
              </a:lnSpc>
              <a:spcBef>
                <a:spcPct val="0"/>
              </a:spcBef>
            </a:pPr>
            <a:r>
              <a:rPr lang="en-US" sz="1798" spc="-80" dirty="0" err="1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프로젝트</a:t>
            </a:r>
            <a:r>
              <a:rPr lang="en-US" sz="1798" spc="-80" dirty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sz="1798" spc="-80" dirty="0" smtClean="0">
                <a:solidFill>
                  <a:srgbClr val="013927"/>
                </a:solidFill>
                <a:latin typeface="Arita Dotum Bold" panose="020B0600000101010101" charset="-127"/>
                <a:ea typeface="Arita Dotum Bold" panose="020B0600000101010101" charset="-127"/>
              </a:rPr>
              <a:t>결과</a:t>
            </a:r>
            <a:endParaRPr lang="en-US" sz="1798" spc="-80" dirty="0">
              <a:solidFill>
                <a:srgbClr val="013927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33" y="2786270"/>
            <a:ext cx="8197668" cy="67436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418" y="2786270"/>
            <a:ext cx="9342782" cy="67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 rtlCol="0" anchor="t">
        <a:spAutoFit/>
      </a:bodyPr>
      <a:lstStyle>
        <a:defPPr algn="ctr">
          <a:lnSpc>
            <a:spcPts val="3250"/>
          </a:lnSpc>
          <a:defRPr sz="1300" spc="50" dirty="0">
            <a:solidFill>
              <a:srgbClr val="FFFFFF"/>
            </a:solidFill>
            <a:latin typeface="맑은 고딕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917</Words>
  <Application>Microsoft Office PowerPoint</Application>
  <PresentationFormat>사용자 지정</PresentationFormat>
  <Paragraphs>283</Paragraphs>
  <Slides>53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Arial</vt:lpstr>
      <vt:lpstr>Arita Dotum Medium</vt:lpstr>
      <vt:lpstr>Arita Dotum Semi-Bold</vt:lpstr>
      <vt:lpstr>Nanum Myeongjo Bold</vt:lpstr>
      <vt:lpstr>Source Han Sans KR Normal</vt:lpstr>
      <vt:lpstr>맑은 고딕</vt:lpstr>
      <vt:lpstr>Arita Dotum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웹사이트개발(2팀)</dc:title>
  <dc:creator>KB</dc:creator>
  <cp:lastModifiedBy>KB</cp:lastModifiedBy>
  <cp:revision>77</cp:revision>
  <dcterms:created xsi:type="dcterms:W3CDTF">2006-08-16T00:00:00Z</dcterms:created>
  <dcterms:modified xsi:type="dcterms:W3CDTF">2024-02-23T04:00:31Z</dcterms:modified>
  <dc:identifier>DAF9YSpfoGs</dc:identifier>
</cp:coreProperties>
</file>